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17" r:id="rId5"/>
  </p:sldMasterIdLst>
  <p:notesMasterIdLst>
    <p:notesMasterId r:id="rId41"/>
  </p:notesMasterIdLst>
  <p:sldIdLst>
    <p:sldId id="349" r:id="rId6"/>
    <p:sldId id="315" r:id="rId7"/>
    <p:sldId id="333" r:id="rId8"/>
    <p:sldId id="313" r:id="rId9"/>
    <p:sldId id="338" r:id="rId10"/>
    <p:sldId id="332" r:id="rId11"/>
    <p:sldId id="337" r:id="rId12"/>
    <p:sldId id="339" r:id="rId13"/>
    <p:sldId id="321" r:id="rId14"/>
    <p:sldId id="314" r:id="rId15"/>
    <p:sldId id="346" r:id="rId16"/>
    <p:sldId id="347" r:id="rId17"/>
    <p:sldId id="348" r:id="rId18"/>
    <p:sldId id="316" r:id="rId19"/>
    <p:sldId id="276" r:id="rId20"/>
    <p:sldId id="305" r:id="rId21"/>
    <p:sldId id="345" r:id="rId22"/>
    <p:sldId id="312" r:id="rId23"/>
    <p:sldId id="353" r:id="rId24"/>
    <p:sldId id="307" r:id="rId25"/>
    <p:sldId id="336" r:id="rId26"/>
    <p:sldId id="334" r:id="rId27"/>
    <p:sldId id="354" r:id="rId28"/>
    <p:sldId id="335" r:id="rId29"/>
    <p:sldId id="342" r:id="rId30"/>
    <p:sldId id="324" r:id="rId31"/>
    <p:sldId id="329" r:id="rId32"/>
    <p:sldId id="343" r:id="rId33"/>
    <p:sldId id="319" r:id="rId34"/>
    <p:sldId id="325" r:id="rId35"/>
    <p:sldId id="322" r:id="rId36"/>
    <p:sldId id="350" r:id="rId37"/>
    <p:sldId id="351" r:id="rId38"/>
    <p:sldId id="341" r:id="rId39"/>
    <p:sldId id="340" r:id="rId40"/>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88B44-AA84-4C33-901A-62FE724BB7C4}" v="5" dt="2023-08-27T22:06:43.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5" autoAdjust="0"/>
    <p:restoredTop sz="95742" autoAdjust="0"/>
  </p:normalViewPr>
  <p:slideViewPr>
    <p:cSldViewPr snapToGrid="0">
      <p:cViewPr varScale="1">
        <p:scale>
          <a:sx n="67" d="100"/>
          <a:sy n="67" d="100"/>
        </p:scale>
        <p:origin x="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Scott" userId="22722765-4b56-4aa1-b31f-7f78040a1bc8" providerId="ADAL" clId="{0DF88B44-AA84-4C33-901A-62FE724BB7C4}"/>
    <pc:docChg chg="custSel addSld delSld modSld sldOrd">
      <pc:chgData name="Joanna Scott" userId="22722765-4b56-4aa1-b31f-7f78040a1bc8" providerId="ADAL" clId="{0DF88B44-AA84-4C33-901A-62FE724BB7C4}" dt="2023-08-27T22:06:56.320" v="13"/>
      <pc:docMkLst>
        <pc:docMk/>
      </pc:docMkLst>
      <pc:sldChg chg="addSp modSp new del">
        <pc:chgData name="Joanna Scott" userId="22722765-4b56-4aa1-b31f-7f78040a1bc8" providerId="ADAL" clId="{0DF88B44-AA84-4C33-901A-62FE724BB7C4}" dt="2023-08-27T22:06:26.790" v="8" actId="47"/>
        <pc:sldMkLst>
          <pc:docMk/>
          <pc:sldMk cId="1670183900" sldId="352"/>
        </pc:sldMkLst>
        <pc:graphicFrameChg chg="add mod">
          <ac:chgData name="Joanna Scott" userId="22722765-4b56-4aa1-b31f-7f78040a1bc8" providerId="ADAL" clId="{0DF88B44-AA84-4C33-901A-62FE724BB7C4}" dt="2023-08-27T22:06:07.154" v="1"/>
          <ac:graphicFrameMkLst>
            <pc:docMk/>
            <pc:sldMk cId="1670183900" sldId="352"/>
            <ac:graphicFrameMk id="2" creationId="{7E2C3890-642B-C59B-C9FE-CAED9B5EB054}"/>
          </ac:graphicFrameMkLst>
        </pc:graphicFrameChg>
      </pc:sldChg>
      <pc:sldChg chg="addSp delSp modSp add mod ord">
        <pc:chgData name="Joanna Scott" userId="22722765-4b56-4aa1-b31f-7f78040a1bc8" providerId="ADAL" clId="{0DF88B44-AA84-4C33-901A-62FE724BB7C4}" dt="2023-08-27T22:06:56.320" v="13"/>
        <pc:sldMkLst>
          <pc:docMk/>
          <pc:sldMk cId="2643397618" sldId="353"/>
        </pc:sldMkLst>
        <pc:spChg chg="del">
          <ac:chgData name="Joanna Scott" userId="22722765-4b56-4aa1-b31f-7f78040a1bc8" providerId="ADAL" clId="{0DF88B44-AA84-4C33-901A-62FE724BB7C4}" dt="2023-08-27T22:06:16.445" v="4" actId="478"/>
          <ac:spMkLst>
            <pc:docMk/>
            <pc:sldMk cId="2643397618" sldId="353"/>
            <ac:spMk id="5" creationId="{631AE7B2-A506-2114-EA55-8152759B5897}"/>
          </ac:spMkLst>
        </pc:spChg>
        <pc:spChg chg="del mod">
          <ac:chgData name="Joanna Scott" userId="22722765-4b56-4aa1-b31f-7f78040a1bc8" providerId="ADAL" clId="{0DF88B44-AA84-4C33-901A-62FE724BB7C4}" dt="2023-08-27T22:06:18.662" v="6" actId="478"/>
          <ac:spMkLst>
            <pc:docMk/>
            <pc:sldMk cId="2643397618" sldId="353"/>
            <ac:spMk id="6" creationId="{E4E6262E-ADF4-EC2E-68AC-E9A9913BB26D}"/>
          </ac:spMkLst>
        </pc:spChg>
        <pc:graphicFrameChg chg="add mod">
          <ac:chgData name="Joanna Scott" userId="22722765-4b56-4aa1-b31f-7f78040a1bc8" providerId="ADAL" clId="{0DF88B44-AA84-4C33-901A-62FE724BB7C4}" dt="2023-08-27T22:06:25.072" v="7"/>
          <ac:graphicFrameMkLst>
            <pc:docMk/>
            <pc:sldMk cId="2643397618" sldId="353"/>
            <ac:graphicFrameMk id="3" creationId="{D560569D-6F7B-6706-E4E5-B2FFBFC0D8EE}"/>
          </ac:graphicFrameMkLst>
        </pc:graphicFrameChg>
        <pc:graphicFrameChg chg="add mod">
          <ac:chgData name="Joanna Scott" userId="22722765-4b56-4aa1-b31f-7f78040a1bc8" providerId="ADAL" clId="{0DF88B44-AA84-4C33-901A-62FE724BB7C4}" dt="2023-08-27T22:06:43.389" v="11"/>
          <ac:graphicFrameMkLst>
            <pc:docMk/>
            <pc:sldMk cId="2643397618" sldId="353"/>
            <ac:graphicFrameMk id="4" creationId="{5FEB3D99-9BC1-F26B-B29D-6CFE5CAE6943}"/>
          </ac:graphicFrameMkLst>
        </pc:graphicFrameChg>
        <pc:picChg chg="del">
          <ac:chgData name="Joanna Scott" userId="22722765-4b56-4aa1-b31f-7f78040a1bc8" providerId="ADAL" clId="{0DF88B44-AA84-4C33-901A-62FE724BB7C4}" dt="2023-08-27T22:06:13.835" v="3" actId="478"/>
          <ac:picMkLst>
            <pc:docMk/>
            <pc:sldMk cId="2643397618" sldId="353"/>
            <ac:picMk id="2" creationId="{F549B69E-B24F-D009-2E0D-18D9C08BA7BA}"/>
          </ac:picMkLst>
        </pc:picChg>
      </pc:sldChg>
      <pc:sldChg chg="delSp add mod">
        <pc:chgData name="Joanna Scott" userId="22722765-4b56-4aa1-b31f-7f78040a1bc8" providerId="ADAL" clId="{0DF88B44-AA84-4C33-901A-62FE724BB7C4}" dt="2023-08-27T22:06:31.820" v="10" actId="478"/>
        <pc:sldMkLst>
          <pc:docMk/>
          <pc:sldMk cId="267787346" sldId="354"/>
        </pc:sldMkLst>
        <pc:graphicFrameChg chg="del">
          <ac:chgData name="Joanna Scott" userId="22722765-4b56-4aa1-b31f-7f78040a1bc8" providerId="ADAL" clId="{0DF88B44-AA84-4C33-901A-62FE724BB7C4}" dt="2023-08-27T22:06:31.820" v="10" actId="478"/>
          <ac:graphicFrameMkLst>
            <pc:docMk/>
            <pc:sldMk cId="267787346" sldId="354"/>
            <ac:graphicFrameMk id="3" creationId="{D560569D-6F7B-6706-E4E5-B2FFBFC0D8E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9DE9E80-3BC3-4DB8-859E-F74F4E0EA177}" type="datetimeFigureOut">
              <a:rPr lang="en-US" smtClean="0"/>
              <a:t>8/27/2023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EC2C219-82CE-445F-A98A-54449F59C6A2}" type="slidenum">
              <a:rPr lang="en-US" smtClean="0"/>
              <a:t>‹#›</a:t>
            </a:fld>
            <a:endParaRPr lang="en-US"/>
          </a:p>
        </p:txBody>
      </p:sp>
    </p:spTree>
    <p:extLst>
      <p:ext uri="{BB962C8B-B14F-4D97-AF65-F5344CB8AC3E}">
        <p14:creationId xmlns:p14="http://schemas.microsoft.com/office/powerpoint/2010/main" val="386024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C2C219-82CE-445F-A98A-54449F59C6A2}" type="slidenum">
              <a:rPr lang="en-US" smtClean="0"/>
              <a:t>15</a:t>
            </a:fld>
            <a:endParaRPr lang="en-US"/>
          </a:p>
        </p:txBody>
      </p:sp>
    </p:spTree>
    <p:extLst>
      <p:ext uri="{BB962C8B-B14F-4D97-AF65-F5344CB8AC3E}">
        <p14:creationId xmlns:p14="http://schemas.microsoft.com/office/powerpoint/2010/main" val="267318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92011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57631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26280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754370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786243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250294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34398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221524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911959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846367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162200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540765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004647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621063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275996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70990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28659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11411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07734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08801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4ac8bf690_12_27: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f4ac8bf690_12_2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68822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9E6D23-C80C-44FF-A307-4F6F9DA1F2BE}"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5B057-67AD-4D16-AAF5-3927EFC9ECD3}" type="slidenum">
              <a:rPr lang="en-US" smtClean="0"/>
              <a:t>‹#›</a:t>
            </a:fld>
            <a:endParaRPr lang="en-US"/>
          </a:p>
        </p:txBody>
      </p:sp>
    </p:spTree>
    <p:extLst>
      <p:ext uri="{BB962C8B-B14F-4D97-AF65-F5344CB8AC3E}">
        <p14:creationId xmlns:p14="http://schemas.microsoft.com/office/powerpoint/2010/main" val="417746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E6D23-C80C-44FF-A307-4F6F9DA1F2BE}"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5B057-67AD-4D16-AAF5-3927EFC9ECD3}" type="slidenum">
              <a:rPr lang="en-US" smtClean="0"/>
              <a:t>‹#›</a:t>
            </a:fld>
            <a:endParaRPr lang="en-US"/>
          </a:p>
        </p:txBody>
      </p:sp>
    </p:spTree>
    <p:extLst>
      <p:ext uri="{BB962C8B-B14F-4D97-AF65-F5344CB8AC3E}">
        <p14:creationId xmlns:p14="http://schemas.microsoft.com/office/powerpoint/2010/main" val="285473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E6D23-C80C-44FF-A307-4F6F9DA1F2BE}"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5B057-67AD-4D16-AAF5-3927EFC9ECD3}" type="slidenum">
              <a:rPr lang="en-US" smtClean="0"/>
              <a:t>‹#›</a:t>
            </a:fld>
            <a:endParaRPr lang="en-US"/>
          </a:p>
        </p:txBody>
      </p:sp>
    </p:spTree>
    <p:extLst>
      <p:ext uri="{BB962C8B-B14F-4D97-AF65-F5344CB8AC3E}">
        <p14:creationId xmlns:p14="http://schemas.microsoft.com/office/powerpoint/2010/main" val="1530760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Baby Grass">
  <p:cSld name="TITLE_1_1_1_1_1">
    <p:bg>
      <p:bgPr>
        <a:solidFill>
          <a:schemeClr val="accent5"/>
        </a:solidFill>
        <a:effectLst/>
      </p:bgPr>
    </p:bg>
    <p:spTree>
      <p:nvGrpSpPr>
        <p:cNvPr id="1" name="Shape 38"/>
        <p:cNvGrpSpPr/>
        <p:nvPr/>
      </p:nvGrpSpPr>
      <p:grpSpPr>
        <a:xfrm>
          <a:off x="0" y="0"/>
          <a:ext cx="0" cy="0"/>
          <a:chOff x="0" y="0"/>
          <a:chExt cx="0" cy="0"/>
        </a:xfrm>
      </p:grpSpPr>
      <p:pic>
        <p:nvPicPr>
          <p:cNvPr id="39" name="Google Shape;39;p7"/>
          <p:cNvPicPr preferRelativeResize="0"/>
          <p:nvPr/>
        </p:nvPicPr>
        <p:blipFill>
          <a:blip r:embed="rId2">
            <a:alphaModFix/>
          </a:blip>
          <a:stretch>
            <a:fillRect/>
          </a:stretch>
        </p:blipFill>
        <p:spPr>
          <a:xfrm>
            <a:off x="10080175" y="6197775"/>
            <a:ext cx="1671761" cy="461650"/>
          </a:xfrm>
          <a:prstGeom prst="rect">
            <a:avLst/>
          </a:prstGeom>
          <a:noFill/>
          <a:ln>
            <a:noFill/>
          </a:ln>
        </p:spPr>
      </p:pic>
      <p:sp>
        <p:nvSpPr>
          <p:cNvPr id="40" name="Google Shape;40;p7"/>
          <p:cNvSpPr txBox="1">
            <a:spLocks noGrp="1"/>
          </p:cNvSpPr>
          <p:nvPr>
            <p:ph type="ctrTitle"/>
          </p:nvPr>
        </p:nvSpPr>
        <p:spPr>
          <a:xfrm>
            <a:off x="1467957" y="2053975"/>
            <a:ext cx="8612243" cy="3539400"/>
          </a:xfrm>
          <a:prstGeom prst="rect">
            <a:avLst/>
          </a:prstGeom>
        </p:spPr>
        <p:txBody>
          <a:bodyPr spcFirstLastPara="1" wrap="square" lIns="0" tIns="0" rIns="0" bIns="0" anchor="b" anchorCtr="0">
            <a:normAutofit/>
          </a:bodyPr>
          <a:lstStyle>
            <a:lvl1pPr lvl="0"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41" name="Google Shape;41;p7"/>
          <p:cNvSpPr txBox="1">
            <a:spLocks noGrp="1"/>
          </p:cNvSpPr>
          <p:nvPr>
            <p:ph type="subTitle" idx="1"/>
          </p:nvPr>
        </p:nvSpPr>
        <p:spPr>
          <a:xfrm>
            <a:off x="1467957" y="5999300"/>
            <a:ext cx="8460403" cy="858600"/>
          </a:xfrm>
          <a:prstGeom prst="rect">
            <a:avLst/>
          </a:prstGeom>
        </p:spPr>
        <p:txBody>
          <a:bodyPr spcFirstLastPara="1" wrap="square" lIns="0" tIns="0" rIns="0" bIns="0" anchor="ctr" anchorCtr="0">
            <a:normAutofit/>
          </a:bodyPr>
          <a:lstStyle>
            <a:lvl1pPr lvl="0" rtl="0">
              <a:lnSpc>
                <a:spcPct val="100000"/>
              </a:lnSpc>
              <a:spcBef>
                <a:spcPts val="0"/>
              </a:spcBef>
              <a:spcAft>
                <a:spcPts val="0"/>
              </a:spcAft>
              <a:buSzPts val="1900"/>
              <a:buNone/>
              <a:defRPr sz="1900" b="1"/>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cxnSp>
        <p:nvCxnSpPr>
          <p:cNvPr id="42" name="Google Shape;42;p7"/>
          <p:cNvCxnSpPr/>
          <p:nvPr/>
        </p:nvCxnSpPr>
        <p:spPr>
          <a:xfrm rot="10800000">
            <a:off x="0" y="5943600"/>
            <a:ext cx="12195176" cy="0"/>
          </a:xfrm>
          <a:prstGeom prst="straightConnector1">
            <a:avLst/>
          </a:prstGeom>
          <a:noFill/>
          <a:ln w="114300" cap="flat" cmpd="sng">
            <a:solidFill>
              <a:srgbClr val="FFFFFF"/>
            </a:solidFill>
            <a:prstDash val="solid"/>
            <a:miter lim="8000"/>
            <a:headEnd type="none" w="sm" len="sm"/>
            <a:tailEnd type="none" w="sm" len="sm"/>
          </a:ln>
        </p:spPr>
      </p:cxnSp>
      <p:cxnSp>
        <p:nvCxnSpPr>
          <p:cNvPr id="43" name="Google Shape;43;p7"/>
          <p:cNvCxnSpPr/>
          <p:nvPr/>
        </p:nvCxnSpPr>
        <p:spPr>
          <a:xfrm>
            <a:off x="914638" y="0"/>
            <a:ext cx="0" cy="6865200"/>
          </a:xfrm>
          <a:prstGeom prst="straightConnector1">
            <a:avLst/>
          </a:prstGeom>
          <a:noFill/>
          <a:ln w="114300" cap="flat" cmpd="sng">
            <a:solidFill>
              <a:srgbClr val="FFFFFF"/>
            </a:solidFill>
            <a:prstDash val="solid"/>
            <a:miter lim="8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E6D23-C80C-44FF-A307-4F6F9DA1F2BE}"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5B057-67AD-4D16-AAF5-3927EFC9ECD3}" type="slidenum">
              <a:rPr lang="en-US" smtClean="0"/>
              <a:t>‹#›</a:t>
            </a:fld>
            <a:endParaRPr lang="en-US"/>
          </a:p>
        </p:txBody>
      </p:sp>
    </p:spTree>
    <p:extLst>
      <p:ext uri="{BB962C8B-B14F-4D97-AF65-F5344CB8AC3E}">
        <p14:creationId xmlns:p14="http://schemas.microsoft.com/office/powerpoint/2010/main" val="169272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E6D23-C80C-44FF-A307-4F6F9DA1F2BE}"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5B057-67AD-4D16-AAF5-3927EFC9ECD3}" type="slidenum">
              <a:rPr lang="en-US" smtClean="0"/>
              <a:t>‹#›</a:t>
            </a:fld>
            <a:endParaRPr lang="en-US"/>
          </a:p>
        </p:txBody>
      </p:sp>
    </p:spTree>
    <p:extLst>
      <p:ext uri="{BB962C8B-B14F-4D97-AF65-F5344CB8AC3E}">
        <p14:creationId xmlns:p14="http://schemas.microsoft.com/office/powerpoint/2010/main" val="138750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9E6D23-C80C-44FF-A307-4F6F9DA1F2BE}"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5B057-67AD-4D16-AAF5-3927EFC9ECD3}" type="slidenum">
              <a:rPr lang="en-US" smtClean="0"/>
              <a:t>‹#›</a:t>
            </a:fld>
            <a:endParaRPr lang="en-US"/>
          </a:p>
        </p:txBody>
      </p:sp>
    </p:spTree>
    <p:extLst>
      <p:ext uri="{BB962C8B-B14F-4D97-AF65-F5344CB8AC3E}">
        <p14:creationId xmlns:p14="http://schemas.microsoft.com/office/powerpoint/2010/main" val="195065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9E6D23-C80C-44FF-A307-4F6F9DA1F2BE}" type="datetimeFigureOut">
              <a:rPr lang="en-US" smtClean="0"/>
              <a:t>8/27/2023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A5B057-67AD-4D16-AAF5-3927EFC9ECD3}" type="slidenum">
              <a:rPr lang="en-US" smtClean="0"/>
              <a:t>‹#›</a:t>
            </a:fld>
            <a:endParaRPr lang="en-US"/>
          </a:p>
        </p:txBody>
      </p:sp>
    </p:spTree>
    <p:extLst>
      <p:ext uri="{BB962C8B-B14F-4D97-AF65-F5344CB8AC3E}">
        <p14:creationId xmlns:p14="http://schemas.microsoft.com/office/powerpoint/2010/main" val="198834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9E6D23-C80C-44FF-A307-4F6F9DA1F2BE}" type="datetimeFigureOut">
              <a:rPr lang="en-US" smtClean="0"/>
              <a:t>8/27/2023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A5B057-67AD-4D16-AAF5-3927EFC9ECD3}" type="slidenum">
              <a:rPr lang="en-US" smtClean="0"/>
              <a:t>‹#›</a:t>
            </a:fld>
            <a:endParaRPr lang="en-US"/>
          </a:p>
        </p:txBody>
      </p:sp>
    </p:spTree>
    <p:extLst>
      <p:ext uri="{BB962C8B-B14F-4D97-AF65-F5344CB8AC3E}">
        <p14:creationId xmlns:p14="http://schemas.microsoft.com/office/powerpoint/2010/main" val="150015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E6D23-C80C-44FF-A307-4F6F9DA1F2BE}" type="datetimeFigureOut">
              <a:rPr lang="en-US" smtClean="0"/>
              <a:t>8/27/2023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A5B057-67AD-4D16-AAF5-3927EFC9ECD3}" type="slidenum">
              <a:rPr lang="en-US" smtClean="0"/>
              <a:t>‹#›</a:t>
            </a:fld>
            <a:endParaRPr lang="en-US"/>
          </a:p>
        </p:txBody>
      </p:sp>
    </p:spTree>
    <p:extLst>
      <p:ext uri="{BB962C8B-B14F-4D97-AF65-F5344CB8AC3E}">
        <p14:creationId xmlns:p14="http://schemas.microsoft.com/office/powerpoint/2010/main" val="425473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9E6D23-C80C-44FF-A307-4F6F9DA1F2BE}"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5B057-67AD-4D16-AAF5-3927EFC9ECD3}" type="slidenum">
              <a:rPr lang="en-US" smtClean="0"/>
              <a:t>‹#›</a:t>
            </a:fld>
            <a:endParaRPr lang="en-US"/>
          </a:p>
        </p:txBody>
      </p:sp>
    </p:spTree>
    <p:extLst>
      <p:ext uri="{BB962C8B-B14F-4D97-AF65-F5344CB8AC3E}">
        <p14:creationId xmlns:p14="http://schemas.microsoft.com/office/powerpoint/2010/main" val="37557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9E6D23-C80C-44FF-A307-4F6F9DA1F2BE}"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5B057-67AD-4D16-AAF5-3927EFC9ECD3}" type="slidenum">
              <a:rPr lang="en-US" smtClean="0"/>
              <a:t>‹#›</a:t>
            </a:fld>
            <a:endParaRPr lang="en-US"/>
          </a:p>
        </p:txBody>
      </p:sp>
    </p:spTree>
    <p:extLst>
      <p:ext uri="{BB962C8B-B14F-4D97-AF65-F5344CB8AC3E}">
        <p14:creationId xmlns:p14="http://schemas.microsoft.com/office/powerpoint/2010/main" val="331995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E6D23-C80C-44FF-A307-4F6F9DA1F2BE}" type="datetimeFigureOut">
              <a:rPr lang="en-US" smtClean="0"/>
              <a:t>8/27/2023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5B057-67AD-4D16-AAF5-3927EFC9ECD3}" type="slidenum">
              <a:rPr lang="en-US" smtClean="0"/>
              <a:t>‹#›</a:t>
            </a:fld>
            <a:endParaRPr lang="en-US"/>
          </a:p>
        </p:txBody>
      </p:sp>
    </p:spTree>
    <p:extLst>
      <p:ext uri="{BB962C8B-B14F-4D97-AF65-F5344CB8AC3E}">
        <p14:creationId xmlns:p14="http://schemas.microsoft.com/office/powerpoint/2010/main" val="26349602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8" y="-1"/>
            <a:ext cx="11360959" cy="1536600"/>
          </a:xfrm>
          <a:prstGeom prst="rect">
            <a:avLst/>
          </a:prstGeom>
          <a:noFill/>
          <a:ln>
            <a:noFill/>
          </a:ln>
        </p:spPr>
        <p:txBody>
          <a:bodyPr spcFirstLastPara="1" wrap="square" lIns="0" tIns="0" rIns="0" bIns="0" anchor="ctr" anchorCtr="0">
            <a:normAutofit/>
          </a:bodyPr>
          <a:lstStyle>
            <a:lvl1pPr lvl="0" rtl="0">
              <a:spcBef>
                <a:spcPts val="0"/>
              </a:spcBef>
              <a:spcAft>
                <a:spcPts val="0"/>
              </a:spcAft>
              <a:buClr>
                <a:schemeClr val="dk1"/>
              </a:buClr>
              <a:buSzPts val="4000"/>
              <a:buFont typeface="Anton"/>
              <a:buNone/>
              <a:defRPr sz="4000">
                <a:solidFill>
                  <a:schemeClr val="dk1"/>
                </a:solidFill>
                <a:latin typeface="Anton"/>
                <a:ea typeface="Anton"/>
                <a:cs typeface="Anton"/>
                <a:sym typeface="Anton"/>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04" y="1536633"/>
            <a:ext cx="11360959" cy="4555200"/>
          </a:xfrm>
          <a:prstGeom prst="rect">
            <a:avLst/>
          </a:prstGeom>
          <a:noFill/>
          <a:ln>
            <a:noFill/>
          </a:ln>
        </p:spPr>
        <p:txBody>
          <a:bodyPr spcFirstLastPara="1" wrap="square" lIns="0" tIns="0" rIns="0" bIns="0" anchor="t" anchorCtr="0">
            <a:normAutofit/>
          </a:bodyPr>
          <a:lstStyle>
            <a:lvl1pPr marL="457200" lvl="0" indent="-330200" rtl="0">
              <a:lnSpc>
                <a:spcPct val="115000"/>
              </a:lnSpc>
              <a:spcBef>
                <a:spcPts val="0"/>
              </a:spcBef>
              <a:spcAft>
                <a:spcPts val="0"/>
              </a:spcAft>
              <a:buClr>
                <a:schemeClr val="dk1"/>
              </a:buClr>
              <a:buSzPts val="1600"/>
              <a:buFont typeface="Inter"/>
              <a:buChar char="●"/>
              <a:defRPr sz="1600">
                <a:solidFill>
                  <a:schemeClr val="dk1"/>
                </a:solidFill>
                <a:latin typeface="Inter"/>
                <a:ea typeface="Inter"/>
                <a:cs typeface="Inter"/>
                <a:sym typeface="Inter"/>
              </a:defRPr>
            </a:lvl1pPr>
            <a:lvl2pPr marL="914400" lvl="1" indent="-330200" rtl="0">
              <a:lnSpc>
                <a:spcPct val="115000"/>
              </a:lnSpc>
              <a:spcBef>
                <a:spcPts val="0"/>
              </a:spcBef>
              <a:spcAft>
                <a:spcPts val="0"/>
              </a:spcAft>
              <a:buClr>
                <a:schemeClr val="dk1"/>
              </a:buClr>
              <a:buSzPts val="1600"/>
              <a:buFont typeface="Inter"/>
              <a:buChar char="○"/>
              <a:defRPr sz="1600">
                <a:solidFill>
                  <a:schemeClr val="dk1"/>
                </a:solidFill>
                <a:latin typeface="Inter"/>
                <a:ea typeface="Inter"/>
                <a:cs typeface="Inter"/>
                <a:sym typeface="Inter"/>
              </a:defRPr>
            </a:lvl2pPr>
            <a:lvl3pPr marL="1371600" lvl="2" indent="-330200" rtl="0">
              <a:lnSpc>
                <a:spcPct val="115000"/>
              </a:lnSpc>
              <a:spcBef>
                <a:spcPts val="0"/>
              </a:spcBef>
              <a:spcAft>
                <a:spcPts val="0"/>
              </a:spcAft>
              <a:buClr>
                <a:schemeClr val="dk1"/>
              </a:buClr>
              <a:buSzPts val="1600"/>
              <a:buFont typeface="Inter"/>
              <a:buChar char="■"/>
              <a:defRPr sz="1600">
                <a:solidFill>
                  <a:schemeClr val="dk1"/>
                </a:solidFill>
                <a:latin typeface="Inter"/>
                <a:ea typeface="Inter"/>
                <a:cs typeface="Inter"/>
                <a:sym typeface="Inter"/>
              </a:defRPr>
            </a:lvl3pPr>
            <a:lvl4pPr marL="1828800" lvl="3" indent="-330200" rtl="0">
              <a:lnSpc>
                <a:spcPct val="115000"/>
              </a:lnSpc>
              <a:spcBef>
                <a:spcPts val="0"/>
              </a:spcBef>
              <a:spcAft>
                <a:spcPts val="0"/>
              </a:spcAft>
              <a:buClr>
                <a:schemeClr val="dk1"/>
              </a:buClr>
              <a:buSzPts val="1600"/>
              <a:buFont typeface="Inter"/>
              <a:buChar char="●"/>
              <a:defRPr sz="1600">
                <a:solidFill>
                  <a:schemeClr val="dk1"/>
                </a:solidFill>
                <a:latin typeface="Inter"/>
                <a:ea typeface="Inter"/>
                <a:cs typeface="Inter"/>
                <a:sym typeface="Inter"/>
              </a:defRPr>
            </a:lvl4pPr>
            <a:lvl5pPr marL="2286000" lvl="4" indent="-330200" rtl="0">
              <a:lnSpc>
                <a:spcPct val="115000"/>
              </a:lnSpc>
              <a:spcBef>
                <a:spcPts val="0"/>
              </a:spcBef>
              <a:spcAft>
                <a:spcPts val="0"/>
              </a:spcAft>
              <a:buClr>
                <a:schemeClr val="dk1"/>
              </a:buClr>
              <a:buSzPts val="1600"/>
              <a:buFont typeface="Inter"/>
              <a:buChar char="○"/>
              <a:defRPr sz="1600">
                <a:solidFill>
                  <a:schemeClr val="dk1"/>
                </a:solidFill>
                <a:latin typeface="Inter"/>
                <a:ea typeface="Inter"/>
                <a:cs typeface="Inter"/>
                <a:sym typeface="Inter"/>
              </a:defRPr>
            </a:lvl5pPr>
            <a:lvl6pPr marL="2743200" lvl="5" indent="-330200" rtl="0">
              <a:lnSpc>
                <a:spcPct val="115000"/>
              </a:lnSpc>
              <a:spcBef>
                <a:spcPts val="0"/>
              </a:spcBef>
              <a:spcAft>
                <a:spcPts val="0"/>
              </a:spcAft>
              <a:buClr>
                <a:schemeClr val="dk1"/>
              </a:buClr>
              <a:buSzPts val="1600"/>
              <a:buFont typeface="Inter"/>
              <a:buChar char="■"/>
              <a:defRPr sz="1600">
                <a:solidFill>
                  <a:schemeClr val="dk1"/>
                </a:solidFill>
                <a:latin typeface="Inter"/>
                <a:ea typeface="Inter"/>
                <a:cs typeface="Inter"/>
                <a:sym typeface="Inter"/>
              </a:defRPr>
            </a:lvl6pPr>
            <a:lvl7pPr marL="3200400" lvl="6" indent="-330200" rtl="0">
              <a:lnSpc>
                <a:spcPct val="115000"/>
              </a:lnSpc>
              <a:spcBef>
                <a:spcPts val="0"/>
              </a:spcBef>
              <a:spcAft>
                <a:spcPts val="0"/>
              </a:spcAft>
              <a:buClr>
                <a:schemeClr val="dk1"/>
              </a:buClr>
              <a:buSzPts val="1600"/>
              <a:buFont typeface="Inter"/>
              <a:buChar char="●"/>
              <a:defRPr sz="1600">
                <a:solidFill>
                  <a:schemeClr val="dk1"/>
                </a:solidFill>
                <a:latin typeface="Inter"/>
                <a:ea typeface="Inter"/>
                <a:cs typeface="Inter"/>
                <a:sym typeface="Inter"/>
              </a:defRPr>
            </a:lvl7pPr>
            <a:lvl8pPr marL="3657600" lvl="7" indent="-330200" rtl="0">
              <a:lnSpc>
                <a:spcPct val="115000"/>
              </a:lnSpc>
              <a:spcBef>
                <a:spcPts val="0"/>
              </a:spcBef>
              <a:spcAft>
                <a:spcPts val="0"/>
              </a:spcAft>
              <a:buClr>
                <a:schemeClr val="dk1"/>
              </a:buClr>
              <a:buSzPts val="1600"/>
              <a:buFont typeface="Inter"/>
              <a:buChar char="○"/>
              <a:defRPr sz="1600">
                <a:solidFill>
                  <a:schemeClr val="dk1"/>
                </a:solidFill>
                <a:latin typeface="Inter"/>
                <a:ea typeface="Inter"/>
                <a:cs typeface="Inter"/>
                <a:sym typeface="Inter"/>
              </a:defRPr>
            </a:lvl8pPr>
            <a:lvl9pPr marL="4114800" lvl="8" indent="-330200" rtl="0">
              <a:lnSpc>
                <a:spcPct val="115000"/>
              </a:lnSpc>
              <a:spcBef>
                <a:spcPts val="0"/>
              </a:spcBef>
              <a:spcAft>
                <a:spcPts val="0"/>
              </a:spcAft>
              <a:buClr>
                <a:schemeClr val="dk1"/>
              </a:buClr>
              <a:buSzPts val="1600"/>
              <a:buFont typeface="Inter"/>
              <a:buChar char="■"/>
              <a:defRPr sz="1600">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customercare.usta.com/hc/en-u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hyperlink" Target="http://www.playerdevelopment.usta.com/beginner_player_/" TargetMode="External"/><Relationship Id="rId7" Type="http://schemas.openxmlformats.org/officeDocument/2006/relationships/hyperlink" Target="https://s3.amazonaws.com/ustaassets/assets/689/15/14106_pd_parents_role_junior_tennis.pdf" TargetMode="External"/><Relationship Id="rId2" Type="http://schemas.openxmlformats.org/officeDocument/2006/relationships/hyperlink" Target="https://youtu.be/fNLTiqcuFUs" TargetMode="External"/><Relationship Id="rId1" Type="http://schemas.openxmlformats.org/officeDocument/2006/relationships/slideLayout" Target="../slideLayouts/slideLayout12.xml"/><Relationship Id="rId6" Type="http://schemas.openxmlformats.org/officeDocument/2006/relationships/hyperlink" Target="https://drive.google.com/file/d/1AYjO1cRSq_miq_tD9QX1y7AU5RrJfHCR/view?usp=sharing" TargetMode="External"/><Relationship Id="rId5" Type="http://schemas.openxmlformats.org/officeDocument/2006/relationships/hyperlink" Target="https://s3.amazonaws.com/ustaassets/assets/689/15/youth_tennis_parent_checklist.pdf" TargetMode="External"/><Relationship Id="rId4" Type="http://schemas.openxmlformats.org/officeDocument/2006/relationships/hyperlink" Target="https://s3.amazonaws.com/ustaassets/assets/689/15/positioning_youth_tennis_for_success1.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3.amazonaws.com/ustaassets/assets/689/15/14109_navigating_the_junior_tennis_pathway_as_a_parent_-_self_evaluation_2.16.17.pdf" TargetMode="External"/><Relationship Id="rId7" Type="http://schemas.openxmlformats.org/officeDocument/2006/relationships/hyperlink" Target="http://www.playerdevelopment.usta.com/beginner_player_/" TargetMode="External"/><Relationship Id="rId2" Type="http://schemas.openxmlformats.org/officeDocument/2006/relationships/hyperlink" Target="https://s3.amazonaws.com/ustaassets/assets/689/15/14104_playerdevelopment_10u_poster_2017.pdf" TargetMode="External"/><Relationship Id="rId1" Type="http://schemas.openxmlformats.org/officeDocument/2006/relationships/slideLayout" Target="../slideLayouts/slideLayout12.xml"/><Relationship Id="rId6" Type="http://schemas.openxmlformats.org/officeDocument/2006/relationships/hyperlink" Target="https://s3.amazonaws.com/ustaassets/assets/689/15/usa_tennis_parents_guide_.pdf" TargetMode="External"/><Relationship Id="rId5" Type="http://schemas.openxmlformats.org/officeDocument/2006/relationships/hyperlink" Target="https://s3.amazonaws.com/ustaassets/assets/689/15/what_to_expect_on_tournament_day_(1).pdf" TargetMode="External"/><Relationship Id="rId4" Type="http://schemas.openxmlformats.org/officeDocument/2006/relationships/hyperlink" Target="https://s3.amazonaws.com/ustaassets/assets/689/15/14110_2017_usta_progressive_dev.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youtu.be/fNLTiqcuFUs" TargetMode="External"/><Relationship Id="rId7" Type="http://schemas.openxmlformats.org/officeDocument/2006/relationships/hyperlink" Target="https://s3.amazonaws.com/ustaassets/assets/689/15/usa_tennis_parents_guide_.pd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hyperlink" Target="https://s3.amazonaws.com/ustaassets/assets/689/15/positioning_youth_tennis_for_success1.pdf" TargetMode="External"/><Relationship Id="rId4" Type="http://schemas.openxmlformats.org/officeDocument/2006/relationships/image" Target="../media/image20.jpeg"/><Relationship Id="rId9"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playtennis.usta.com/programming" TargetMode="External"/><Relationship Id="rId5" Type="http://schemas.openxmlformats.org/officeDocument/2006/relationships/hyperlink" Target="https://playtennis.usta.com/tournaments" TargetMode="External"/><Relationship Id="rId4" Type="http://schemas.openxmlformats.org/officeDocument/2006/relationships/hyperlink" Target="https://www.usta.com/en/home/play/youth-tennis/programs/national/junior-team-tennis-section-coordinator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s://customercare.usta.com/hc/en-us/articles/360057036652-Net-Generation-PlayTracker-FAQs" TargetMode="External"/><Relationship Id="rId3" Type="http://schemas.openxmlformats.org/officeDocument/2006/relationships/hyperlink" Target="https://www.usta.com/en/home/play/net-generation-playtracker.html#tab=playpoints" TargetMode="External"/><Relationship Id="rId7"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hyperlink" Target="https://customercare.usta.com/hc/en-us/articles/360056580192-Coach-Assessment-Guid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sta.com/en/home/play/youth-tennis/programs/southern/10u-grand-prix.html"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emf"/><Relationship Id="rId5" Type="http://schemas.openxmlformats.org/officeDocument/2006/relationships/oleObject" Target="../embeddings/oleObject2.bin"/><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netgeneration.usta.com/content/dam/netgen/adm/ADM-Framework.pdf"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customercare.usta.com/hc/en-us/articles/360051797471-Junior-National-Standings-List-FAQs" TargetMode="External"/><Relationship Id="rId7" Type="http://schemas.openxmlformats.org/officeDocument/2006/relationships/hyperlink" Target="https://customercare.usta.com/hc/en-us/articles/10039302404756-The-Player-Profile-Results-and-Rankings-Tab"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8.gif"/><Relationship Id="rId5" Type="http://schemas.openxmlformats.org/officeDocument/2006/relationships/hyperlink" Target="https://customercare.usta.com/hc/en-us/articles/10063729808020-How-to-Check-Tournament-Rankings" TargetMode="External"/><Relationship Id="rId4" Type="http://schemas.openxmlformats.org/officeDocument/2006/relationships/hyperlink" Target="https://customercare.usta.com/hc/en-us/articles/36005941685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usta.com/content/dam/usta/2023-pdfs/2023%20USTA%20National%20Junior%20Rankings%20-%20info%20doc.docx.pdf"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spreadsheets/d/e/2PACX-1vQLh2m9XveqGHVi4Un-WEhgfQ55tmnmB5wehq4kugmYLz2HiElbfJVUDk_Z693f6qyfKXztXhbNyMtN/pubhtml?gid=464154343&amp;single=true" TargetMode="External"/><Relationship Id="rId7" Type="http://schemas.openxmlformats.org/officeDocument/2006/relationships/hyperlink" Target="https://playtennis.usta.com/tournaments"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www.usta.com/en/home/play/player-search.html" TargetMode="External"/><Relationship Id="rId5" Type="http://schemas.openxmlformats.org/officeDocument/2006/relationships/hyperlink" Target="https://www.nctennis.com/junior-tennis-schedule" TargetMode="External"/><Relationship Id="rId4" Type="http://schemas.openxmlformats.org/officeDocument/2006/relationships/hyperlink" Target="https://www.usta.com/content/dam/usta/sections/southern/pdf/USTA_Southern_2023_Junior_tournament_schedule.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worldtennisnumber.com/" TargetMode="External"/><Relationship Id="rId1" Type="http://schemas.openxmlformats.org/officeDocument/2006/relationships/slideLayout" Target="../slideLayouts/slideLayout12.xml"/><Relationship Id="rId6" Type="http://schemas.openxmlformats.org/officeDocument/2006/relationships/image" Target="../media/image43.emf"/><Relationship Id="rId5" Type="http://schemas.openxmlformats.org/officeDocument/2006/relationships/oleObject" Target="../embeddings/oleObject4.bin"/><Relationship Id="rId4" Type="http://schemas.openxmlformats.org/officeDocument/2006/relationships/image" Target="../media/image42.emf"/></Relationships>
</file>

<file path=ppt/slides/_rels/slide34.xml.rels><?xml version="1.0" encoding="UTF-8" standalone="yes"?>
<Relationships xmlns="http://schemas.openxmlformats.org/package/2006/relationships"><Relationship Id="rId3" Type="http://schemas.openxmlformats.org/officeDocument/2006/relationships/hyperlink" Target="https://www.usta.com/en/home/play/college-tennis/programs/national/college-tennis-general-information.html"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s://www.ustanationalcampus.com/collegiate" TargetMode="External"/><Relationship Id="rId5" Type="http://schemas.openxmlformats.org/officeDocument/2006/relationships/hyperlink" Target="http://www.playerdevelopment.usta.com/collegiatewheelchair/" TargetMode="External"/><Relationship Id="rId4" Type="http://schemas.openxmlformats.org/officeDocument/2006/relationships/hyperlink" Target="http://www.tennisoncampus.co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usta.com/en/home/play/college-tennis/programs/national/college-tennis-basic-recruiting-information.html" TargetMode="External"/><Relationship Id="rId13" Type="http://schemas.openxmlformats.org/officeDocument/2006/relationships/hyperlink" Target="https://customercare.usta.com/hc/en-us/articles/12439269506708" TargetMode="External"/><Relationship Id="rId3" Type="http://schemas.openxmlformats.org/officeDocument/2006/relationships/hyperlink" Target="http://wearecollegetennis.com/college-connect" TargetMode="External"/><Relationship Id="rId7" Type="http://schemas.openxmlformats.org/officeDocument/2006/relationships/hyperlink" Target="https://www.usta.com/en/home/play/college-tennis/programs/national/collegiate-news-and-links.html" TargetMode="External"/><Relationship Id="rId12" Type="http://schemas.openxmlformats.org/officeDocument/2006/relationships/hyperlink" Target="http://usta.com/Top25"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www.usta.com/en/home/play/college-tennis/programs/national/college-tennis-glossary.html" TargetMode="External"/><Relationship Id="rId11" Type="http://schemas.openxmlformats.org/officeDocument/2006/relationships/hyperlink" Target="https://www.usta.com/en/home/play/college-tennis/programs/national/college-tennis--what-do-coaches-look-for-recruit.html" TargetMode="External"/><Relationship Id="rId5" Type="http://schemas.openxmlformats.org/officeDocument/2006/relationships/hyperlink" Target="https://www.usta.com/en/home/play/college-tennis/programs/national/college-tennis-sample-email-to-a-college-coach.html" TargetMode="External"/><Relationship Id="rId10" Type="http://schemas.openxmlformats.org/officeDocument/2006/relationships/hyperlink" Target="https://www.usta.com/en/home/play/college-tennis/programs/national/college-tennis-recruiting-education-videos.html" TargetMode="External"/><Relationship Id="rId4" Type="http://schemas.openxmlformats.org/officeDocument/2006/relationships/hyperlink" Target="https://www.usta.com/en/home/play/college-tennis/programs/national/college-tennis-choosing-a-pathway-that-works-for-you.html" TargetMode="External"/><Relationship Id="rId9" Type="http://schemas.openxmlformats.org/officeDocument/2006/relationships/hyperlink" Target="https://www.usta.com/en/home/play/college-tennis/programs/national/about-tennis-on-campu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usta.com/content/dam/usta/2023-pdfs/Safe%20Play%20Call%20to%20Action.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ustomercare.usta.com/hc/en-us/articles/4408160027028" TargetMode="External"/><Relationship Id="rId7" Type="http://schemas.openxmlformats.org/officeDocument/2006/relationships/image" Target="../media/image11.gif"/><Relationship Id="rId2" Type="http://schemas.openxmlformats.org/officeDocument/2006/relationships/hyperlink" Target="https://customercare.usta.com/hc/en-us/articles/4403617929748-Joining-the-USTA" TargetMode="Externa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hyperlink" Target="https://www.usta.com/en/home.html" TargetMode="External"/><Relationship Id="rId4" Type="http://schemas.openxmlformats.org/officeDocument/2006/relationships/hyperlink" Target="https://customercare.usta.com/hc/en-us/articles/4403617494676"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usta.com/en/home/play/youth-tennis/programs/national/competitive-pathway-webinars-and-q-as-for-tennis-parents.html" TargetMode="External"/><Relationship Id="rId3" Type="http://schemas.openxmlformats.org/officeDocument/2006/relationships/hyperlink" Target="https://www.usta.com/content/dam/usta/2022-pdfs/USTA-JuniorPlaybook.pdf" TargetMode="External"/><Relationship Id="rId7" Type="http://schemas.openxmlformats.org/officeDocument/2006/relationships/hyperlink" Target="https://www.usta.com/en/home/play/get-kids-involved-in-tennis/tennis-at-home.html" TargetMode="External"/><Relationship Id="rId12" Type="http://schemas.openxmlformats.org/officeDocument/2006/relationships/hyperlink" Target="https://www.usta.com/en/home/play/american-development-model.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gif"/><Relationship Id="rId11" Type="http://schemas.openxmlformats.org/officeDocument/2006/relationships/hyperlink" Target="https://netgeneration.usta.com/us-en/perfect-match.html" TargetMode="External"/><Relationship Id="rId5" Type="http://schemas.openxmlformats.org/officeDocument/2006/relationships/image" Target="../media/image13.gif"/><Relationship Id="rId10" Type="http://schemas.openxmlformats.org/officeDocument/2006/relationships/hyperlink" Target="https://www.usta.com/en/home/improve/tips-and-instruction/national/tennis-scoring-rules.html" TargetMode="External"/><Relationship Id="rId4" Type="http://schemas.openxmlformats.org/officeDocument/2006/relationships/image" Target="../media/image12.gif"/><Relationship Id="rId9" Type="http://schemas.openxmlformats.org/officeDocument/2006/relationships/hyperlink" Target="http://t.email.usta.com/lp/ustaCTA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sta.com/content/dam/usta/2020-pdfs/USTA-Tennis-Parent-Guide.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gif"/><Relationship Id="rId5" Type="http://schemas.openxmlformats.org/officeDocument/2006/relationships/hyperlink" Target="https://netgeneration.usta.com/content/dam/netgen/adm/Net-Generation-A-generation-of-innovation-ADM-final.pdf" TargetMode="Externa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hyperlink" Target="http://www.playerdevelopment.usta.com/PlayerDevelopmentWildCards/" TargetMode="External"/><Relationship Id="rId13" Type="http://schemas.openxmlformats.org/officeDocument/2006/relationships/hyperlink" Target="https://www.usta.com/content/dam/usta/2022-pdfs/Withdrawal_Entry%20Fee%20Refund.pdf" TargetMode="External"/><Relationship Id="rId18" Type="http://schemas.openxmlformats.org/officeDocument/2006/relationships/hyperlink" Target="https://www.usta.com/content/dam/usta/pdfs/2017njts-appvd-20160509.pdf" TargetMode="External"/><Relationship Id="rId3" Type="http://schemas.openxmlformats.org/officeDocument/2006/relationships/hyperlink" Target="https://www.usta.com/en/home/play/youth-tennis/programs/national/resources-for-players.html" TargetMode="External"/><Relationship Id="rId21" Type="http://schemas.openxmlformats.org/officeDocument/2006/relationships/hyperlink" Target="https://www.usta.com/content/dam/usta/pdfs/The_%20Why_2021_Nationwide_Junior_Comp_Structure_10.10.19.pdf" TargetMode="External"/><Relationship Id="rId7" Type="http://schemas.openxmlformats.org/officeDocument/2006/relationships/hyperlink" Target="https://www.usta.com/content/dam/usta/2023-pdfs/2023%20Quota%20FINAL.pdf" TargetMode="External"/><Relationship Id="rId12" Type="http://schemas.openxmlformats.org/officeDocument/2006/relationships/hyperlink" Target="https://www.usta.com/content/dam/usta/2023-pdfs/Seeding%20Criteria%20(2023)%20(2).pdf" TargetMode="External"/><Relationship Id="rId17" Type="http://schemas.openxmlformats.org/officeDocument/2006/relationships/hyperlink" Target="https://www.usta.com/content/dam/usta/2022-pdfs/2022-USTA-Junior-Tournaments-Ranking-System.pdf" TargetMode="External"/><Relationship Id="rId2" Type="http://schemas.openxmlformats.org/officeDocument/2006/relationships/notesSlide" Target="../notesSlides/notesSlide7.xml"/><Relationship Id="rId16" Type="http://schemas.openxmlformats.org/officeDocument/2006/relationships/hyperlink" Target="https://www.usta.com/content/dam/usta/2022-pdfs/19002_C_NY_22_Tournament_Matrix_2022%20(2).pdf" TargetMode="External"/><Relationship Id="rId20" Type="http://schemas.openxmlformats.org/officeDocument/2006/relationships/hyperlink" Target="https://www.usta.com/en/home/stay-current/national/usta-announces-areas-of-focus-for-junior-tournaments-in-2023.html" TargetMode="External"/><Relationship Id="rId1" Type="http://schemas.openxmlformats.org/officeDocument/2006/relationships/slideLayout" Target="../slideLayouts/slideLayout12.xml"/><Relationship Id="rId6" Type="http://schemas.openxmlformats.org/officeDocument/2006/relationships/hyperlink" Target="https://www.usta.com/content/dam/usta/2023-pdfs/2023%20Quota%20List%20-%20Explained.pdf" TargetMode="External"/><Relationship Id="rId11" Type="http://schemas.openxmlformats.org/officeDocument/2006/relationships/hyperlink" Target="https://www.usta.com/content/dam/usta/2023-pdfs/L3%20Entry%20and%20Selection%20Process.pdf" TargetMode="External"/><Relationship Id="rId5" Type="http://schemas.openxmlformats.org/officeDocument/2006/relationships/hyperlink" Target="https://www.usta.com/en/home/play/youth-tennis/programs/national/eligibility.html" TargetMode="External"/><Relationship Id="rId15" Type="http://schemas.openxmlformats.org/officeDocument/2006/relationships/hyperlink" Target="https://www.usta.com/content/dam/usta/2023-pdfs/2023%20USTA%20National%20Junior%20Rankings%20-%20info%20doc.docx.pdf" TargetMode="External"/><Relationship Id="rId10" Type="http://schemas.openxmlformats.org/officeDocument/2006/relationships/hyperlink" Target="https://www.usta.com/content/dam/usta/2023-pdfs/Level%202%20-%20Entry%20and%20Selection%20Process%20(2023).pdf" TargetMode="External"/><Relationship Id="rId19" Type="http://schemas.openxmlformats.org/officeDocument/2006/relationships/hyperlink" Target="https://www.usta.com/en/home/play/youth-tennis/programs/national/10-things-to-know-about-the-2021-junior-competitive-structure.html" TargetMode="External"/><Relationship Id="rId4" Type="http://schemas.openxmlformats.org/officeDocument/2006/relationships/hyperlink" Target="https://www.usta.com/content/dam/usta/2021-pdfs/2021%20Bonus%20Points.pdf" TargetMode="External"/><Relationship Id="rId9" Type="http://schemas.openxmlformats.org/officeDocument/2006/relationships/hyperlink" Target="https://www.usta.com/content/dam/usta/2023-pdfs/Level%201%20-%20Entry%20and%20Selection%20Process%20(2023).pdf" TargetMode="External"/><Relationship Id="rId14" Type="http://schemas.openxmlformats.org/officeDocument/2006/relationships/hyperlink" Target="https://www.usta.com/content/dam/usta/2023-pdfs/NtlJrRegulations-asof2023010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3A960D-D12F-6481-C58A-4C6E6C018B0A}"/>
              </a:ext>
            </a:extLst>
          </p:cNvPr>
          <p:cNvSpPr txBox="1"/>
          <p:nvPr/>
        </p:nvSpPr>
        <p:spPr>
          <a:xfrm>
            <a:off x="1409304" y="2871646"/>
            <a:ext cx="5056741" cy="2800767"/>
          </a:xfrm>
          <a:prstGeom prst="rect">
            <a:avLst/>
          </a:prstGeom>
          <a:noFill/>
        </p:spPr>
        <p:txBody>
          <a:bodyPr wrap="square">
            <a:spAutoFit/>
          </a:bodyPr>
          <a:lstStyle/>
          <a:p>
            <a:r>
              <a:rPr lang="en-US" sz="1600" dirty="0">
                <a:latin typeface="Graphik Regular"/>
              </a:rPr>
              <a:t>1.  ADM MODEL</a:t>
            </a:r>
          </a:p>
          <a:p>
            <a:pPr marL="800100" lvl="1" indent="-342900">
              <a:buFont typeface="Arial" panose="020B0604020202020204" pitchFamily="34" charset="0"/>
              <a:buChar char="•"/>
            </a:pPr>
            <a:r>
              <a:rPr lang="en-US" sz="1600" dirty="0">
                <a:latin typeface="Graphik Regular"/>
              </a:rPr>
              <a:t>KEY PRINCIPLES</a:t>
            </a:r>
          </a:p>
          <a:p>
            <a:pPr marL="800100" lvl="1" indent="-342900">
              <a:buFont typeface="Arial" panose="020B0604020202020204" pitchFamily="34" charset="0"/>
              <a:buChar char="•"/>
            </a:pPr>
            <a:r>
              <a:rPr lang="en-US" sz="1600" dirty="0">
                <a:latin typeface="Graphik Regular"/>
              </a:rPr>
              <a:t>USTA’S 5 C’S</a:t>
            </a:r>
          </a:p>
          <a:p>
            <a:pPr marL="800100" lvl="1" indent="-342900">
              <a:buFont typeface="Arial" panose="020B0604020202020204" pitchFamily="34" charset="0"/>
              <a:buChar char="•"/>
            </a:pPr>
            <a:r>
              <a:rPr lang="en-US" sz="1600" dirty="0">
                <a:latin typeface="Graphik Regular"/>
              </a:rPr>
              <a:t>KEY DEVELOPMENT STAGES</a:t>
            </a:r>
          </a:p>
          <a:p>
            <a:r>
              <a:rPr lang="en-US" sz="1600" dirty="0">
                <a:latin typeface="Graphik Regular"/>
              </a:rPr>
              <a:t>2.  SAFEPLAY</a:t>
            </a:r>
          </a:p>
          <a:p>
            <a:r>
              <a:rPr lang="en-US" sz="1600" dirty="0">
                <a:latin typeface="Graphik Regular"/>
              </a:rPr>
              <a:t>3.  FREE JUNIOR MEMBERSHIPS</a:t>
            </a:r>
          </a:p>
          <a:p>
            <a:r>
              <a:rPr lang="en-US" sz="1600" dirty="0">
                <a:latin typeface="Graphik Regular"/>
              </a:rPr>
              <a:t>4.  NEW USTA APP</a:t>
            </a:r>
          </a:p>
          <a:p>
            <a:r>
              <a:rPr lang="en-US" sz="1600" dirty="0">
                <a:latin typeface="Graphik Regular"/>
              </a:rPr>
              <a:t>5.  NEW PARENT RESOURCES WEB PAGE – USTA NATIONAL</a:t>
            </a:r>
          </a:p>
          <a:p>
            <a:r>
              <a:rPr lang="en-US" sz="1600" dirty="0">
                <a:latin typeface="Graphik Regular"/>
              </a:rPr>
              <a:t>6.  JUNIOR COMPETITIVE PATHWAY</a:t>
            </a:r>
          </a:p>
          <a:p>
            <a:pPr marL="800100" lvl="1" indent="-342900">
              <a:buFont typeface="Arial" panose="020B0604020202020204" pitchFamily="34" charset="0"/>
              <a:buChar char="•"/>
            </a:pPr>
            <a:r>
              <a:rPr lang="en-US" sz="1600" dirty="0">
                <a:latin typeface="Graphik Regular"/>
              </a:rPr>
              <a:t>PLAY TRACKER</a:t>
            </a:r>
          </a:p>
          <a:p>
            <a:pPr marL="742950" lvl="1" indent="-285750">
              <a:buFont typeface="Arial" panose="020B0604020202020204" pitchFamily="34" charset="0"/>
              <a:buChar char="•"/>
            </a:pPr>
            <a:r>
              <a:rPr lang="en-US" sz="1600" dirty="0">
                <a:latin typeface="Graphik Regular"/>
              </a:rPr>
              <a:t> GRAND PRIX</a:t>
            </a:r>
            <a:endParaRPr lang="en-US" dirty="0"/>
          </a:p>
        </p:txBody>
      </p:sp>
      <p:sp>
        <p:nvSpPr>
          <p:cNvPr id="7" name="TextBox 6">
            <a:extLst>
              <a:ext uri="{FF2B5EF4-FFF2-40B4-BE49-F238E27FC236}">
                <a16:creationId xmlns:a16="http://schemas.microsoft.com/office/drawing/2014/main" id="{F0FE78A2-41CB-7194-BF47-236FDD1532C0}"/>
              </a:ext>
            </a:extLst>
          </p:cNvPr>
          <p:cNvSpPr txBox="1"/>
          <p:nvPr/>
        </p:nvSpPr>
        <p:spPr>
          <a:xfrm>
            <a:off x="1156772" y="1531345"/>
            <a:ext cx="4605051" cy="1200329"/>
          </a:xfrm>
          <a:prstGeom prst="rect">
            <a:avLst/>
          </a:prstGeom>
          <a:noFill/>
        </p:spPr>
        <p:txBody>
          <a:bodyPr wrap="square" rtlCol="0">
            <a:spAutoFit/>
          </a:bodyPr>
          <a:lstStyle/>
          <a:p>
            <a:r>
              <a:rPr lang="en-US" sz="2400" dirty="0">
                <a:latin typeface="Inter" panose="020B0604020202020204"/>
              </a:rPr>
              <a:t>AGENDA - PARENT WEBINAR</a:t>
            </a:r>
          </a:p>
          <a:p>
            <a:pPr marL="285750" indent="-285750">
              <a:buFont typeface="Arial" panose="020B0604020202020204" pitchFamily="34" charset="0"/>
              <a:buChar char="•"/>
            </a:pPr>
            <a:r>
              <a:rPr lang="en-US" sz="2400" dirty="0">
                <a:latin typeface="Inter" panose="020B0604020202020204"/>
              </a:rPr>
              <a:t>April 6, 2023</a:t>
            </a:r>
          </a:p>
          <a:p>
            <a:pPr marL="285750" indent="-285750">
              <a:buFont typeface="Arial" panose="020B0604020202020204" pitchFamily="34" charset="0"/>
              <a:buChar char="•"/>
            </a:pPr>
            <a:r>
              <a:rPr lang="en-US" sz="2400" dirty="0">
                <a:latin typeface="Inter" panose="020B0604020202020204"/>
              </a:rPr>
              <a:t>7:30 pm</a:t>
            </a:r>
          </a:p>
        </p:txBody>
      </p:sp>
      <p:sp>
        <p:nvSpPr>
          <p:cNvPr id="8" name="TextBox 7">
            <a:extLst>
              <a:ext uri="{FF2B5EF4-FFF2-40B4-BE49-F238E27FC236}">
                <a16:creationId xmlns:a16="http://schemas.microsoft.com/office/drawing/2014/main" id="{8076A9BA-C1B8-0ABD-3B43-160F1C7C9471}"/>
              </a:ext>
            </a:extLst>
          </p:cNvPr>
          <p:cNvSpPr txBox="1"/>
          <p:nvPr/>
        </p:nvSpPr>
        <p:spPr>
          <a:xfrm>
            <a:off x="1079653" y="132204"/>
            <a:ext cx="6830458" cy="1569660"/>
          </a:xfrm>
          <a:prstGeom prst="rect">
            <a:avLst/>
          </a:prstGeom>
          <a:noFill/>
        </p:spPr>
        <p:txBody>
          <a:bodyPr wrap="square" rtlCol="0">
            <a:spAutoFit/>
          </a:bodyPr>
          <a:lstStyle/>
          <a:p>
            <a:r>
              <a:rPr lang="en-US" sz="4800" dirty="0">
                <a:latin typeface="Anton" pitchFamily="2" charset="0"/>
              </a:rPr>
              <a:t>WHAT YOU NEED TO KNOW ABOUT THE JUNIOR PATHWAY</a:t>
            </a:r>
          </a:p>
        </p:txBody>
      </p:sp>
      <p:cxnSp>
        <p:nvCxnSpPr>
          <p:cNvPr id="9" name="Straight Connector 8">
            <a:extLst>
              <a:ext uri="{FF2B5EF4-FFF2-40B4-BE49-F238E27FC236}">
                <a16:creationId xmlns:a16="http://schemas.microsoft.com/office/drawing/2014/main" id="{7AB66BB3-1215-048D-30CC-4B3A8BB2ACEF}"/>
              </a:ext>
            </a:extLst>
          </p:cNvPr>
          <p:cNvCxnSpPr>
            <a:cxnSpLocks/>
          </p:cNvCxnSpPr>
          <p:nvPr/>
        </p:nvCxnSpPr>
        <p:spPr>
          <a:xfrm flipH="1">
            <a:off x="1443212" y="2732184"/>
            <a:ext cx="54313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92EBCC1-8655-1062-3309-9D69276AE11B}"/>
              </a:ext>
            </a:extLst>
          </p:cNvPr>
          <p:cNvSpPr txBox="1"/>
          <p:nvPr/>
        </p:nvSpPr>
        <p:spPr>
          <a:xfrm>
            <a:off x="6797040" y="3840480"/>
            <a:ext cx="4815840" cy="1569660"/>
          </a:xfrm>
          <a:prstGeom prst="rect">
            <a:avLst/>
          </a:prstGeom>
          <a:noFill/>
        </p:spPr>
        <p:txBody>
          <a:bodyPr wrap="square" rtlCol="0">
            <a:spAutoFit/>
          </a:bodyPr>
          <a:lstStyle/>
          <a:p>
            <a:r>
              <a:rPr lang="en-US" sz="1600" dirty="0">
                <a:latin typeface="Graphik Regular"/>
              </a:rPr>
              <a:t>7.  TOURNAMENT LEVELS</a:t>
            </a:r>
          </a:p>
          <a:p>
            <a:r>
              <a:rPr lang="en-US" sz="1600" dirty="0">
                <a:latin typeface="Graphik Regular"/>
              </a:rPr>
              <a:t>8.   SEEDINGS</a:t>
            </a:r>
          </a:p>
          <a:p>
            <a:r>
              <a:rPr lang="en-US" sz="1600" dirty="0">
                <a:latin typeface="Graphik Regular"/>
              </a:rPr>
              <a:t>9.   RANKINGS</a:t>
            </a:r>
          </a:p>
          <a:p>
            <a:r>
              <a:rPr lang="en-US" sz="1600" dirty="0">
                <a:latin typeface="Graphik Regular"/>
              </a:rPr>
              <a:t>10. SPORTSMANSHIP</a:t>
            </a:r>
          </a:p>
          <a:p>
            <a:r>
              <a:rPr lang="en-US" sz="1600" dirty="0">
                <a:latin typeface="Graphik Regular"/>
              </a:rPr>
              <a:t>11. WTN</a:t>
            </a:r>
          </a:p>
          <a:p>
            <a:r>
              <a:rPr lang="en-US" sz="1600" dirty="0">
                <a:latin typeface="Graphik Regular"/>
              </a:rPr>
              <a:t>12. COLLEGE RESOURCES</a:t>
            </a:r>
          </a:p>
        </p:txBody>
      </p:sp>
    </p:spTree>
    <p:extLst>
      <p:ext uri="{BB962C8B-B14F-4D97-AF65-F5344CB8AC3E}">
        <p14:creationId xmlns:p14="http://schemas.microsoft.com/office/powerpoint/2010/main" val="90346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14" name="TextBox 13">
            <a:extLst>
              <a:ext uri="{FF2B5EF4-FFF2-40B4-BE49-F238E27FC236}">
                <a16:creationId xmlns:a16="http://schemas.microsoft.com/office/drawing/2014/main" id="{35254984-2CE9-C084-EE12-436E5FEF1EC4}"/>
              </a:ext>
            </a:extLst>
          </p:cNvPr>
          <p:cNvSpPr txBox="1"/>
          <p:nvPr/>
        </p:nvSpPr>
        <p:spPr>
          <a:xfrm>
            <a:off x="1311007" y="283551"/>
            <a:ext cx="5464366" cy="830997"/>
          </a:xfrm>
          <a:prstGeom prst="rect">
            <a:avLst/>
          </a:prstGeom>
          <a:noFill/>
        </p:spPr>
        <p:txBody>
          <a:bodyPr wrap="square">
            <a:spAutoFit/>
          </a:bodyPr>
          <a:lstStyle/>
          <a:p>
            <a:r>
              <a:rPr lang="en-US" sz="4800" dirty="0">
                <a:latin typeface="Anton" pitchFamily="2" charset="0"/>
                <a:hlinkClick r:id="rId3">
                  <a:extLst>
                    <a:ext uri="{A12FA001-AC4F-418D-AE19-62706E023703}">
                      <ahyp:hlinkClr xmlns:ahyp="http://schemas.microsoft.com/office/drawing/2018/hyperlinkcolor" val="tx"/>
                    </a:ext>
                  </a:extLst>
                </a:hlinkClick>
              </a:rPr>
              <a:t>USTA CUSTOMER CARE</a:t>
            </a:r>
            <a:endParaRPr lang="en-US" sz="4800" dirty="0">
              <a:latin typeface="Anton" pitchFamily="2" charset="0"/>
            </a:endParaRPr>
          </a:p>
        </p:txBody>
      </p:sp>
      <p:pic>
        <p:nvPicPr>
          <p:cNvPr id="16" name="Picture 15" descr="A screenshot of a computer&#10;&#10;Description automatically generated">
            <a:extLst>
              <a:ext uri="{FF2B5EF4-FFF2-40B4-BE49-F238E27FC236}">
                <a16:creationId xmlns:a16="http://schemas.microsoft.com/office/drawing/2014/main" id="{EE544944-8CE5-A921-E7E5-BF299C34BD62}"/>
              </a:ext>
            </a:extLst>
          </p:cNvPr>
          <p:cNvPicPr>
            <a:picLocks noChangeAspect="1"/>
          </p:cNvPicPr>
          <p:nvPr/>
        </p:nvPicPr>
        <p:blipFill rotWithShape="1">
          <a:blip r:embed="rId4">
            <a:extLst>
              <a:ext uri="{28A0092B-C50C-407E-A947-70E740481C1C}">
                <a14:useLocalDpi xmlns:a14="http://schemas.microsoft.com/office/drawing/2010/main" val="0"/>
              </a:ext>
            </a:extLst>
          </a:blip>
          <a:srcRect l="1446" t="6250" r="1326" b="2010"/>
          <a:stretch/>
        </p:blipFill>
        <p:spPr>
          <a:xfrm>
            <a:off x="183615" y="1674564"/>
            <a:ext cx="11854149" cy="3933023"/>
          </a:xfrm>
          <a:prstGeom prst="rect">
            <a:avLst/>
          </a:prstGeom>
        </p:spPr>
      </p:pic>
      <p:sp>
        <p:nvSpPr>
          <p:cNvPr id="13" name="Explosion: 8 Points 12">
            <a:extLst>
              <a:ext uri="{FF2B5EF4-FFF2-40B4-BE49-F238E27FC236}">
                <a16:creationId xmlns:a16="http://schemas.microsoft.com/office/drawing/2014/main" id="{08FDB4F4-3214-BA5A-D2D0-5BA405854524}"/>
              </a:ext>
            </a:extLst>
          </p:cNvPr>
          <p:cNvSpPr/>
          <p:nvPr/>
        </p:nvSpPr>
        <p:spPr>
          <a:xfrm rot="17846436">
            <a:off x="253608" y="1481694"/>
            <a:ext cx="695897" cy="79838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523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D016E58-B25D-5786-482E-9B71925C97D5}"/>
              </a:ext>
            </a:extLst>
          </p:cNvPr>
          <p:cNvSpPr txBox="1"/>
          <p:nvPr/>
        </p:nvSpPr>
        <p:spPr>
          <a:xfrm>
            <a:off x="1057618" y="955579"/>
            <a:ext cx="10752464" cy="861774"/>
          </a:xfrm>
          <a:prstGeom prst="rect">
            <a:avLst/>
          </a:prstGeom>
          <a:noFill/>
        </p:spPr>
        <p:txBody>
          <a:bodyPr wrap="square">
            <a:spAutoFit/>
          </a:bodyPr>
          <a:lstStyle/>
          <a:p>
            <a:pPr algn="l"/>
            <a:r>
              <a:rPr lang="en-US" b="0" i="0" u="sng" dirty="0">
                <a:solidFill>
                  <a:schemeClr val="bg2"/>
                </a:solidFill>
                <a:effectLst/>
                <a:latin typeface="Arial" panose="020B0604020202020204" pitchFamily="34" charset="0"/>
                <a:hlinkClick r:id="rId2">
                  <a:extLst>
                    <a:ext uri="{A12FA001-AC4F-418D-AE19-62706E023703}">
                      <ahyp:hlinkClr xmlns:ahyp="http://schemas.microsoft.com/office/drawing/2018/hyperlinkcolor" val="tx"/>
                    </a:ext>
                  </a:extLst>
                </a:hlinkClick>
              </a:rPr>
              <a:t>Parenting Your Tennis Playing Child</a:t>
            </a:r>
            <a:endParaRPr lang="en-US" b="0" i="0" u="sng" dirty="0">
              <a:solidFill>
                <a:schemeClr val="bg2"/>
              </a:solidFill>
              <a:effectLst/>
              <a:latin typeface="Arial" panose="020B0604020202020204" pitchFamily="34" charset="0"/>
            </a:endParaRPr>
          </a:p>
          <a:p>
            <a:pPr algn="l"/>
            <a:r>
              <a:rPr lang="en-US" sz="1600" b="0" i="0" dirty="0">
                <a:solidFill>
                  <a:srgbClr val="222222"/>
                </a:solidFill>
                <a:effectLst/>
                <a:latin typeface="Graphik Regular"/>
              </a:rPr>
              <a:t>In this video, USTA Player Development coaches and staff discuss how parents of young tennis players can best support their child to ensure they have a positive experience in tennis. </a:t>
            </a:r>
            <a:endParaRPr lang="en-US" sz="1600" b="0" i="0" dirty="0">
              <a:solidFill>
                <a:srgbClr val="003871"/>
              </a:solidFill>
              <a:effectLst/>
              <a:latin typeface="Graphik Regular"/>
            </a:endParaRPr>
          </a:p>
        </p:txBody>
      </p:sp>
      <p:sp>
        <p:nvSpPr>
          <p:cNvPr id="15" name="TextBox 14">
            <a:extLst>
              <a:ext uri="{FF2B5EF4-FFF2-40B4-BE49-F238E27FC236}">
                <a16:creationId xmlns:a16="http://schemas.microsoft.com/office/drawing/2014/main" id="{2B773C97-8836-9DE2-EAE5-D88D61203B68}"/>
              </a:ext>
            </a:extLst>
          </p:cNvPr>
          <p:cNvSpPr txBox="1"/>
          <p:nvPr/>
        </p:nvSpPr>
        <p:spPr>
          <a:xfrm>
            <a:off x="1064966" y="99153"/>
            <a:ext cx="8057002" cy="830997"/>
          </a:xfrm>
          <a:prstGeom prst="rect">
            <a:avLst/>
          </a:prstGeom>
          <a:noFill/>
        </p:spPr>
        <p:txBody>
          <a:bodyPr wrap="square">
            <a:spAutoFit/>
          </a:bodyPr>
          <a:lstStyle/>
          <a:p>
            <a:r>
              <a:rPr lang="en-US" sz="4800" dirty="0">
                <a:latin typeface="Anton" pitchFamily="2" charset="0"/>
                <a:hlinkClick r:id="rId3">
                  <a:extLst>
                    <a:ext uri="{A12FA001-AC4F-418D-AE19-62706E023703}">
                      <ahyp:hlinkClr xmlns:ahyp="http://schemas.microsoft.com/office/drawing/2018/hyperlinkcolor" val="tx"/>
                    </a:ext>
                  </a:extLst>
                </a:hlinkClick>
              </a:rPr>
              <a:t>PARENT RESOURCES</a:t>
            </a:r>
            <a:endParaRPr lang="en-US" sz="4800" dirty="0">
              <a:latin typeface="Anton" pitchFamily="2" charset="0"/>
            </a:endParaRPr>
          </a:p>
        </p:txBody>
      </p:sp>
      <p:sp>
        <p:nvSpPr>
          <p:cNvPr id="17" name="TextBox 16">
            <a:extLst>
              <a:ext uri="{FF2B5EF4-FFF2-40B4-BE49-F238E27FC236}">
                <a16:creationId xmlns:a16="http://schemas.microsoft.com/office/drawing/2014/main" id="{A2A33CE1-CD52-B2DD-79B0-E3CB5F3ACC6E}"/>
              </a:ext>
            </a:extLst>
          </p:cNvPr>
          <p:cNvSpPr txBox="1"/>
          <p:nvPr/>
        </p:nvSpPr>
        <p:spPr>
          <a:xfrm>
            <a:off x="1068635" y="1798370"/>
            <a:ext cx="10488058" cy="1384995"/>
          </a:xfrm>
          <a:prstGeom prst="rect">
            <a:avLst/>
          </a:prstGeom>
          <a:noFill/>
        </p:spPr>
        <p:txBody>
          <a:bodyPr wrap="square">
            <a:spAutoFit/>
          </a:bodyPr>
          <a:lstStyle/>
          <a:p>
            <a:pPr algn="l"/>
            <a:r>
              <a:rPr lang="en-US" b="0" i="0" u="none" strike="noStrike" dirty="0">
                <a:solidFill>
                  <a:schemeClr val="bg2"/>
                </a:solidFill>
                <a:effectLst/>
                <a:latin typeface="Arial" panose="020B0604020202020204" pitchFamily="34" charset="0"/>
                <a:hlinkClick r:id="rId4">
                  <a:extLst>
                    <a:ext uri="{A12FA001-AC4F-418D-AE19-62706E023703}">
                      <ahyp:hlinkClr xmlns:ahyp="http://schemas.microsoft.com/office/drawing/2018/hyperlinkcolor" val="tx"/>
                    </a:ext>
                  </a:extLst>
                </a:hlinkClick>
              </a:rPr>
              <a:t>Positioning Youth Tennis for Success</a:t>
            </a:r>
            <a:endParaRPr lang="en-US" b="0" i="0" u="none" strike="noStrike" dirty="0">
              <a:solidFill>
                <a:schemeClr val="bg2"/>
              </a:solidFill>
              <a:effectLst/>
              <a:latin typeface="Arial" panose="020B0604020202020204" pitchFamily="34" charset="0"/>
            </a:endParaRPr>
          </a:p>
          <a:p>
            <a:r>
              <a:rPr lang="en-US" sz="1600" b="0" i="1" dirty="0">
                <a:solidFill>
                  <a:srgbClr val="333333"/>
                </a:solidFill>
                <a:effectLst/>
                <a:latin typeface="Graphik Regular"/>
              </a:rPr>
              <a:t>Positioning Youth Tennis for Success</a:t>
            </a:r>
            <a:r>
              <a:rPr lang="en-US" sz="1600" b="0" i="0" dirty="0">
                <a:solidFill>
                  <a:srgbClr val="333333"/>
                </a:solidFill>
                <a:effectLst/>
                <a:latin typeface="Graphik Regular"/>
              </a:rPr>
              <a:t> attempts to break down the fault lines that exist in the current tennis and developmental structure and explore 10 and Under Tennis as a definitive, viable solution for the long-term health of our lifetime sport of opportunity.</a:t>
            </a:r>
            <a:endParaRPr lang="en-US" sz="1600" dirty="0">
              <a:latin typeface="Graphik Regular"/>
            </a:endParaRPr>
          </a:p>
          <a:p>
            <a:pPr algn="l"/>
            <a:endParaRPr lang="en-US" b="0" i="0" dirty="0">
              <a:solidFill>
                <a:srgbClr val="003871"/>
              </a:solidFill>
              <a:effectLst/>
              <a:latin typeface="Arial" panose="020B0604020202020204" pitchFamily="34" charset="0"/>
            </a:endParaRPr>
          </a:p>
        </p:txBody>
      </p:sp>
      <p:sp>
        <p:nvSpPr>
          <p:cNvPr id="21" name="TextBox 20">
            <a:extLst>
              <a:ext uri="{FF2B5EF4-FFF2-40B4-BE49-F238E27FC236}">
                <a16:creationId xmlns:a16="http://schemas.microsoft.com/office/drawing/2014/main" id="{0E42D0F5-C1F0-0361-52D3-4F04FF53B18F}"/>
              </a:ext>
            </a:extLst>
          </p:cNvPr>
          <p:cNvSpPr txBox="1"/>
          <p:nvPr/>
        </p:nvSpPr>
        <p:spPr>
          <a:xfrm>
            <a:off x="1068636" y="2889043"/>
            <a:ext cx="10741445" cy="861774"/>
          </a:xfrm>
          <a:prstGeom prst="rect">
            <a:avLst/>
          </a:prstGeom>
          <a:noFill/>
        </p:spPr>
        <p:txBody>
          <a:bodyPr wrap="square">
            <a:spAutoFit/>
          </a:bodyPr>
          <a:lstStyle/>
          <a:p>
            <a:pPr algn="l"/>
            <a:r>
              <a:rPr lang="en-US" b="0" i="0" u="sng" dirty="0">
                <a:solidFill>
                  <a:schemeClr val="bg2"/>
                </a:solidFill>
                <a:effectLst/>
                <a:latin typeface="Arial" panose="020B0604020202020204" pitchFamily="34" charset="0"/>
                <a:hlinkClick r:id="rId5">
                  <a:extLst>
                    <a:ext uri="{A12FA001-AC4F-418D-AE19-62706E023703}">
                      <ahyp:hlinkClr xmlns:ahyp="http://schemas.microsoft.com/office/drawing/2018/hyperlinkcolor" val="tx"/>
                    </a:ext>
                  </a:extLst>
                </a:hlinkClick>
              </a:rPr>
              <a:t>Youth Tennis Parent Checklist</a:t>
            </a:r>
            <a:endParaRPr lang="en-US" b="0" i="0" u="sng" dirty="0">
              <a:solidFill>
                <a:schemeClr val="bg2"/>
              </a:solidFill>
              <a:effectLst/>
              <a:latin typeface="Arial" panose="020B0604020202020204" pitchFamily="34" charset="0"/>
            </a:endParaRPr>
          </a:p>
          <a:p>
            <a:r>
              <a:rPr lang="en-US" sz="1600" b="0" i="0" dirty="0">
                <a:effectLst/>
                <a:latin typeface="Graphik Regular"/>
              </a:rPr>
              <a:t>Inspire and support your new player. In each question on the list, rate yourself on a scale from 1-5. Think about how your child and his or her coach would rate you, too. Total your scores to assess how effective you are acting as a tennis parent. </a:t>
            </a:r>
            <a:endParaRPr lang="en-US" b="0" i="0" dirty="0">
              <a:solidFill>
                <a:srgbClr val="003871"/>
              </a:solidFill>
              <a:effectLst/>
              <a:latin typeface="Arial" panose="020B0604020202020204" pitchFamily="34" charset="0"/>
            </a:endParaRPr>
          </a:p>
        </p:txBody>
      </p:sp>
      <p:sp>
        <p:nvSpPr>
          <p:cNvPr id="25" name="TextBox 24">
            <a:extLst>
              <a:ext uri="{FF2B5EF4-FFF2-40B4-BE49-F238E27FC236}">
                <a16:creationId xmlns:a16="http://schemas.microsoft.com/office/drawing/2014/main" id="{4AA4D3D3-8E81-5D63-A968-D7587D0C2B0D}"/>
              </a:ext>
            </a:extLst>
          </p:cNvPr>
          <p:cNvSpPr txBox="1"/>
          <p:nvPr/>
        </p:nvSpPr>
        <p:spPr>
          <a:xfrm>
            <a:off x="1068635" y="3759372"/>
            <a:ext cx="10708395" cy="861774"/>
          </a:xfrm>
          <a:prstGeom prst="rect">
            <a:avLst/>
          </a:prstGeom>
          <a:noFill/>
        </p:spPr>
        <p:txBody>
          <a:bodyPr wrap="square">
            <a:spAutoFit/>
          </a:bodyPr>
          <a:lstStyle/>
          <a:p>
            <a:pPr algn="l"/>
            <a:r>
              <a:rPr lang="en-US" b="0" i="0" u="sng" dirty="0">
                <a:solidFill>
                  <a:schemeClr val="bg2"/>
                </a:solidFill>
                <a:effectLst/>
                <a:latin typeface="Arial" panose="020B0604020202020204" pitchFamily="34" charset="0"/>
                <a:hlinkClick r:id="rId6">
                  <a:extLst>
                    <a:ext uri="{A12FA001-AC4F-418D-AE19-62706E023703}">
                      <ahyp:hlinkClr xmlns:ahyp="http://schemas.microsoft.com/office/drawing/2018/hyperlinkcolor" val="tx"/>
                    </a:ext>
                  </a:extLst>
                </a:hlinkClick>
              </a:rPr>
              <a:t>The Ride Home</a:t>
            </a:r>
            <a:endParaRPr lang="en-US" b="0" i="0" u="sng" dirty="0">
              <a:solidFill>
                <a:schemeClr val="bg2"/>
              </a:solidFill>
              <a:effectLst/>
              <a:latin typeface="Arial" panose="020B0604020202020204" pitchFamily="34" charset="0"/>
            </a:endParaRPr>
          </a:p>
          <a:p>
            <a:r>
              <a:rPr lang="en-US" sz="1600" b="0" i="0" dirty="0">
                <a:solidFill>
                  <a:srgbClr val="333333"/>
                </a:solidFill>
                <a:effectLst/>
                <a:latin typeface="Graphik Regular"/>
              </a:rPr>
              <a:t>How parents choose to communicate with their son or daughter can make a significant impact on young athletes. Video courtesy of USA Swimming.</a:t>
            </a:r>
            <a:endParaRPr lang="en-US" b="0" i="0" dirty="0">
              <a:solidFill>
                <a:srgbClr val="003871"/>
              </a:solidFill>
              <a:effectLst/>
              <a:latin typeface="Arial" panose="020B0604020202020204" pitchFamily="34" charset="0"/>
            </a:endParaRPr>
          </a:p>
        </p:txBody>
      </p:sp>
      <p:sp>
        <p:nvSpPr>
          <p:cNvPr id="29" name="TextBox 28">
            <a:extLst>
              <a:ext uri="{FF2B5EF4-FFF2-40B4-BE49-F238E27FC236}">
                <a16:creationId xmlns:a16="http://schemas.microsoft.com/office/drawing/2014/main" id="{DB30D8C7-71AA-0EED-64D7-69A10EF54701}"/>
              </a:ext>
            </a:extLst>
          </p:cNvPr>
          <p:cNvSpPr txBox="1"/>
          <p:nvPr/>
        </p:nvSpPr>
        <p:spPr>
          <a:xfrm>
            <a:off x="1068636" y="4645441"/>
            <a:ext cx="10388907" cy="861774"/>
          </a:xfrm>
          <a:prstGeom prst="rect">
            <a:avLst/>
          </a:prstGeom>
          <a:noFill/>
        </p:spPr>
        <p:txBody>
          <a:bodyPr wrap="square">
            <a:spAutoFit/>
          </a:bodyPr>
          <a:lstStyle/>
          <a:p>
            <a:pPr algn="l"/>
            <a:r>
              <a:rPr lang="en-US" b="0" i="0" u="none" strike="noStrike" dirty="0">
                <a:solidFill>
                  <a:schemeClr val="bg2"/>
                </a:solidFill>
                <a:effectLst/>
                <a:latin typeface="Arial" panose="020B0604020202020204" pitchFamily="34" charset="0"/>
                <a:hlinkClick r:id="rId7">
                  <a:extLst>
                    <a:ext uri="{A12FA001-AC4F-418D-AE19-62706E023703}">
                      <ahyp:hlinkClr xmlns:ahyp="http://schemas.microsoft.com/office/drawing/2018/hyperlinkcolor" val="tx"/>
                    </a:ext>
                  </a:extLst>
                </a:hlinkClick>
              </a:rPr>
              <a:t>Understanding the role parents play in junior tennis success</a:t>
            </a:r>
            <a:endParaRPr lang="en-US" b="0" i="0" u="none" strike="noStrike" dirty="0">
              <a:solidFill>
                <a:schemeClr val="bg2"/>
              </a:solidFill>
              <a:effectLst/>
              <a:latin typeface="Arial" panose="020B0604020202020204" pitchFamily="34" charset="0"/>
            </a:endParaRPr>
          </a:p>
          <a:p>
            <a:pPr algn="l"/>
            <a:r>
              <a:rPr lang="en-US" sz="1600" b="0" i="0" dirty="0">
                <a:effectLst/>
                <a:latin typeface="Graphik Regular"/>
              </a:rPr>
              <a:t>From providing transportation and emotional, logistical and financial support to reacting emotionally at matches and being over-involved, read some positives and negatives regarding the role parents play in their tennis player's success.</a:t>
            </a:r>
          </a:p>
        </p:txBody>
      </p:sp>
    </p:spTree>
    <p:extLst>
      <p:ext uri="{BB962C8B-B14F-4D97-AF65-F5344CB8AC3E}">
        <p14:creationId xmlns:p14="http://schemas.microsoft.com/office/powerpoint/2010/main" val="417458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20090A-48E6-1B18-D924-BE42274AAE88}"/>
              </a:ext>
            </a:extLst>
          </p:cNvPr>
          <p:cNvSpPr txBox="1"/>
          <p:nvPr/>
        </p:nvSpPr>
        <p:spPr>
          <a:xfrm>
            <a:off x="1134738" y="1131849"/>
            <a:ext cx="10884664" cy="615553"/>
          </a:xfrm>
          <a:prstGeom prst="rect">
            <a:avLst/>
          </a:prstGeom>
          <a:noFill/>
        </p:spPr>
        <p:txBody>
          <a:bodyPr wrap="square">
            <a:spAutoFit/>
          </a:bodyPr>
          <a:lstStyle/>
          <a:p>
            <a:pPr algn="l"/>
            <a:r>
              <a:rPr lang="en-US" b="0" i="0" u="sng" dirty="0">
                <a:solidFill>
                  <a:schemeClr val="bg2"/>
                </a:solidFill>
                <a:effectLst/>
                <a:latin typeface="Arial" panose="020B0604020202020204" pitchFamily="34" charset="0"/>
                <a:hlinkClick r:id="rId2">
                  <a:extLst>
                    <a:ext uri="{A12FA001-AC4F-418D-AE19-62706E023703}">
                      <ahyp:hlinkClr xmlns:ahyp="http://schemas.microsoft.com/office/drawing/2018/hyperlinkcolor" val="tx"/>
                    </a:ext>
                  </a:extLst>
                </a:hlinkClick>
              </a:rPr>
              <a:t>Developing tennis players, ages 4-11</a:t>
            </a:r>
            <a:endParaRPr lang="en-US" sz="1600" b="0" i="0" u="sng" dirty="0">
              <a:solidFill>
                <a:schemeClr val="bg2"/>
              </a:solidFill>
              <a:effectLst/>
              <a:latin typeface="Graphik Regular"/>
            </a:endParaRPr>
          </a:p>
          <a:p>
            <a:pPr algn="l"/>
            <a:r>
              <a:rPr lang="en-US" sz="1600" b="0" i="0" dirty="0">
                <a:solidFill>
                  <a:srgbClr val="333333"/>
                </a:solidFill>
                <a:effectLst/>
                <a:latin typeface="Graphik Regular"/>
              </a:rPr>
              <a:t>Get a complete breakdown on a player's development, practice and competition by age.</a:t>
            </a:r>
            <a:endParaRPr lang="en-US" sz="1600" b="0" i="0" dirty="0">
              <a:solidFill>
                <a:srgbClr val="003871"/>
              </a:solidFill>
              <a:effectLst/>
              <a:latin typeface="Graphik Regular"/>
            </a:endParaRPr>
          </a:p>
        </p:txBody>
      </p:sp>
      <p:sp>
        <p:nvSpPr>
          <p:cNvPr id="7" name="TextBox 6">
            <a:extLst>
              <a:ext uri="{FF2B5EF4-FFF2-40B4-BE49-F238E27FC236}">
                <a16:creationId xmlns:a16="http://schemas.microsoft.com/office/drawing/2014/main" id="{84188163-4247-47A5-028D-0529D8797586}"/>
              </a:ext>
            </a:extLst>
          </p:cNvPr>
          <p:cNvSpPr txBox="1"/>
          <p:nvPr/>
        </p:nvSpPr>
        <p:spPr>
          <a:xfrm>
            <a:off x="1123720" y="1869974"/>
            <a:ext cx="10421956" cy="861774"/>
          </a:xfrm>
          <a:prstGeom prst="rect">
            <a:avLst/>
          </a:prstGeom>
          <a:noFill/>
        </p:spPr>
        <p:txBody>
          <a:bodyPr wrap="square">
            <a:spAutoFit/>
          </a:bodyPr>
          <a:lstStyle/>
          <a:p>
            <a:pPr algn="l"/>
            <a:r>
              <a:rPr lang="en-US" b="0" i="0" u="sng" dirty="0">
                <a:solidFill>
                  <a:schemeClr val="bg2"/>
                </a:solidFill>
                <a:effectLst/>
                <a:latin typeface="Arial" panose="020B0604020202020204" pitchFamily="34" charset="0"/>
                <a:hlinkClick r:id="rId3">
                  <a:extLst>
                    <a:ext uri="{A12FA001-AC4F-418D-AE19-62706E023703}">
                      <ahyp:hlinkClr xmlns:ahyp="http://schemas.microsoft.com/office/drawing/2018/hyperlinkcolor" val="tx"/>
                    </a:ext>
                  </a:extLst>
                </a:hlinkClick>
              </a:rPr>
              <a:t>Navigating the junior tennis pathway as a parent</a:t>
            </a:r>
            <a:endParaRPr lang="en-US" b="0" i="0" u="sng" dirty="0">
              <a:solidFill>
                <a:schemeClr val="bg2"/>
              </a:solidFill>
              <a:effectLst/>
              <a:latin typeface="Arial" panose="020B0604020202020204" pitchFamily="34" charset="0"/>
            </a:endParaRPr>
          </a:p>
          <a:p>
            <a:pPr algn="l"/>
            <a:r>
              <a:rPr lang="en-US" sz="1600" b="0" i="0" dirty="0">
                <a:solidFill>
                  <a:srgbClr val="333333"/>
                </a:solidFill>
                <a:effectLst/>
                <a:latin typeface="Graphik Regular"/>
              </a:rPr>
              <a:t>Rate, on a 1-to-5 scale, the questions relative to the parenting of your child in tennis. Think about how your child or your child’s coach would rate you. When finished, total your ratings, and read the associated notes.</a:t>
            </a:r>
            <a:endParaRPr lang="en-US" sz="1600" b="0" i="0" dirty="0">
              <a:solidFill>
                <a:srgbClr val="003871"/>
              </a:solidFill>
              <a:effectLst/>
              <a:latin typeface="Graphik Regular"/>
            </a:endParaRPr>
          </a:p>
        </p:txBody>
      </p:sp>
      <p:sp>
        <p:nvSpPr>
          <p:cNvPr id="9" name="TextBox 8">
            <a:extLst>
              <a:ext uri="{FF2B5EF4-FFF2-40B4-BE49-F238E27FC236}">
                <a16:creationId xmlns:a16="http://schemas.microsoft.com/office/drawing/2014/main" id="{6EB6D5A5-83C2-0A30-1671-206DE8784DBA}"/>
              </a:ext>
            </a:extLst>
          </p:cNvPr>
          <p:cNvSpPr txBox="1"/>
          <p:nvPr/>
        </p:nvSpPr>
        <p:spPr>
          <a:xfrm>
            <a:off x="1101686" y="2822147"/>
            <a:ext cx="10543144" cy="861774"/>
          </a:xfrm>
          <a:prstGeom prst="rect">
            <a:avLst/>
          </a:prstGeom>
          <a:noFill/>
        </p:spPr>
        <p:txBody>
          <a:bodyPr wrap="square">
            <a:spAutoFit/>
          </a:bodyPr>
          <a:lstStyle/>
          <a:p>
            <a:pPr algn="l"/>
            <a:r>
              <a:rPr lang="en-US" b="0" i="0" u="sng" dirty="0">
                <a:solidFill>
                  <a:schemeClr val="bg2"/>
                </a:solidFill>
                <a:effectLst/>
                <a:latin typeface="Arial" panose="020B0604020202020204" pitchFamily="34" charset="0"/>
                <a:hlinkClick r:id="rId4">
                  <a:extLst>
                    <a:ext uri="{A12FA001-AC4F-418D-AE19-62706E023703}">
                      <ahyp:hlinkClr xmlns:ahyp="http://schemas.microsoft.com/office/drawing/2018/hyperlinkcolor" val="tx"/>
                    </a:ext>
                  </a:extLst>
                </a:hlinkClick>
              </a:rPr>
              <a:t>The progressive development of a high performance player</a:t>
            </a:r>
            <a:endParaRPr lang="en-US" b="0" i="0" u="sng" dirty="0">
              <a:solidFill>
                <a:schemeClr val="bg2"/>
              </a:solidFill>
              <a:effectLst/>
              <a:latin typeface="Arial" panose="020B0604020202020204" pitchFamily="34" charset="0"/>
            </a:endParaRPr>
          </a:p>
          <a:p>
            <a:pPr algn="l"/>
            <a:r>
              <a:rPr lang="en-US" sz="1600" b="0" i="0" dirty="0">
                <a:solidFill>
                  <a:srgbClr val="333333"/>
                </a:solidFill>
                <a:effectLst/>
                <a:latin typeface="Graphik Regular"/>
              </a:rPr>
              <a:t>Fun and fundamentals, training and competition and personal excellence. Check out how these learning themes can be used in the various phases in the development of a high-performance player.</a:t>
            </a:r>
            <a:endParaRPr lang="en-US" sz="1600" b="0" i="0" dirty="0">
              <a:solidFill>
                <a:srgbClr val="003871"/>
              </a:solidFill>
              <a:effectLst/>
              <a:latin typeface="Graphik Regular"/>
            </a:endParaRPr>
          </a:p>
        </p:txBody>
      </p:sp>
      <p:sp>
        <p:nvSpPr>
          <p:cNvPr id="11" name="TextBox 10">
            <a:extLst>
              <a:ext uri="{FF2B5EF4-FFF2-40B4-BE49-F238E27FC236}">
                <a16:creationId xmlns:a16="http://schemas.microsoft.com/office/drawing/2014/main" id="{FCF079E4-203F-3C95-FA64-8FCF151E3B8D}"/>
              </a:ext>
            </a:extLst>
          </p:cNvPr>
          <p:cNvSpPr txBox="1"/>
          <p:nvPr/>
        </p:nvSpPr>
        <p:spPr>
          <a:xfrm>
            <a:off x="1101686" y="3720811"/>
            <a:ext cx="10862632" cy="861774"/>
          </a:xfrm>
          <a:prstGeom prst="rect">
            <a:avLst/>
          </a:prstGeom>
          <a:noFill/>
        </p:spPr>
        <p:txBody>
          <a:bodyPr wrap="square">
            <a:spAutoFit/>
          </a:bodyPr>
          <a:lstStyle/>
          <a:p>
            <a:r>
              <a:rPr lang="en-US" b="0" i="0" u="sng" dirty="0">
                <a:solidFill>
                  <a:schemeClr val="bg2"/>
                </a:solidFill>
                <a:effectLst/>
                <a:latin typeface="Arial" panose="020B0604020202020204" pitchFamily="34" charset="0"/>
                <a:hlinkClick r:id="rId5">
                  <a:extLst>
                    <a:ext uri="{A12FA001-AC4F-418D-AE19-62706E023703}">
                      <ahyp:hlinkClr xmlns:ahyp="http://schemas.microsoft.com/office/drawing/2018/hyperlinkcolor" val="tx"/>
                    </a:ext>
                  </a:extLst>
                </a:hlinkClick>
              </a:rPr>
              <a:t>What to </a:t>
            </a:r>
            <a:r>
              <a:rPr lang="en-US" u="sng" dirty="0">
                <a:solidFill>
                  <a:schemeClr val="bg2"/>
                </a:solidFill>
                <a:latin typeface="Arial" panose="020B0604020202020204" pitchFamily="34" charset="0"/>
                <a:hlinkClick r:id="rId5">
                  <a:extLst>
                    <a:ext uri="{A12FA001-AC4F-418D-AE19-62706E023703}">
                      <ahyp:hlinkClr xmlns:ahyp="http://schemas.microsoft.com/office/drawing/2018/hyperlinkcolor" val="tx"/>
                    </a:ext>
                  </a:extLst>
                </a:hlinkClick>
              </a:rPr>
              <a:t>expect on </a:t>
            </a:r>
            <a:r>
              <a:rPr lang="en-US" b="0" i="0" u="sng" dirty="0">
                <a:solidFill>
                  <a:schemeClr val="bg2"/>
                </a:solidFill>
                <a:effectLst/>
                <a:latin typeface="Arial" panose="020B0604020202020204" pitchFamily="34" charset="0"/>
                <a:hlinkClick r:id="rId5">
                  <a:extLst>
                    <a:ext uri="{A12FA001-AC4F-418D-AE19-62706E023703}">
                      <ahyp:hlinkClr xmlns:ahyp="http://schemas.microsoft.com/office/drawing/2018/hyperlinkcolor" val="tx"/>
                    </a:ext>
                  </a:extLst>
                </a:hlinkClick>
              </a:rPr>
              <a:t>tournament day</a:t>
            </a:r>
            <a:endParaRPr lang="en-US" b="0" i="0" u="sng" dirty="0">
              <a:solidFill>
                <a:schemeClr val="bg2"/>
              </a:solidFill>
              <a:effectLst/>
              <a:latin typeface="Arial" panose="020B0604020202020204" pitchFamily="34" charset="0"/>
            </a:endParaRPr>
          </a:p>
          <a:p>
            <a:pPr algn="l"/>
            <a:r>
              <a:rPr lang="en-US" sz="1600" b="0" i="0" dirty="0">
                <a:solidFill>
                  <a:srgbClr val="333333"/>
                </a:solidFill>
                <a:effectLst/>
                <a:latin typeface="Graphik Regular"/>
              </a:rPr>
              <a:t>We want to make sure your child has fun, makes friends and improves by playing tournaments. Here are some quick tips to get prepared.</a:t>
            </a:r>
            <a:endParaRPr lang="en-US" sz="1600" b="0" i="0" dirty="0">
              <a:solidFill>
                <a:srgbClr val="003871"/>
              </a:solidFill>
              <a:effectLst/>
              <a:latin typeface="Graphik Regular"/>
            </a:endParaRPr>
          </a:p>
        </p:txBody>
      </p:sp>
      <p:sp>
        <p:nvSpPr>
          <p:cNvPr id="13" name="TextBox 12">
            <a:extLst>
              <a:ext uri="{FF2B5EF4-FFF2-40B4-BE49-F238E27FC236}">
                <a16:creationId xmlns:a16="http://schemas.microsoft.com/office/drawing/2014/main" id="{0416F92E-A950-7763-CF01-9EB52C1A2010}"/>
              </a:ext>
            </a:extLst>
          </p:cNvPr>
          <p:cNvSpPr txBox="1"/>
          <p:nvPr/>
        </p:nvSpPr>
        <p:spPr>
          <a:xfrm>
            <a:off x="1079653" y="4635213"/>
            <a:ext cx="10741446" cy="1107996"/>
          </a:xfrm>
          <a:prstGeom prst="rect">
            <a:avLst/>
          </a:prstGeom>
          <a:noFill/>
        </p:spPr>
        <p:txBody>
          <a:bodyPr wrap="square">
            <a:spAutoFit/>
          </a:bodyPr>
          <a:lstStyle/>
          <a:p>
            <a:pPr algn="l"/>
            <a:r>
              <a:rPr lang="en-US" b="0" i="0" u="sng" dirty="0">
                <a:solidFill>
                  <a:schemeClr val="bg2"/>
                </a:solidFill>
                <a:effectLst/>
                <a:latin typeface="Arial" panose="020B0604020202020204" pitchFamily="34" charset="0"/>
                <a:hlinkClick r:id="rId6">
                  <a:extLst>
                    <a:ext uri="{A12FA001-AC4F-418D-AE19-62706E023703}">
                      <ahyp:hlinkClr xmlns:ahyp="http://schemas.microsoft.com/office/drawing/2018/hyperlinkcolor" val="tx"/>
                    </a:ext>
                  </a:extLst>
                </a:hlinkClick>
              </a:rPr>
              <a:t>Team USA Tennis Parents' Guide</a:t>
            </a:r>
            <a:endParaRPr lang="en-US" b="0" i="0" u="sng" dirty="0">
              <a:solidFill>
                <a:schemeClr val="bg2"/>
              </a:solidFill>
              <a:effectLst/>
              <a:latin typeface="Arial" panose="020B0604020202020204" pitchFamily="34" charset="0"/>
            </a:endParaRPr>
          </a:p>
          <a:p>
            <a:pPr algn="l"/>
            <a:r>
              <a:rPr lang="en-US" sz="1600" b="0" i="0" dirty="0">
                <a:solidFill>
                  <a:srgbClr val="333333"/>
                </a:solidFill>
                <a:effectLst/>
                <a:latin typeface="Graphik Regular"/>
              </a:rPr>
              <a:t>Click here for a comprehensive guide for parents of young tennis players, which gives advice on how to work successfully with a child or teenager who wants to play just for the enjoyment of the sport or who wants—and has the talent—to compete at the professional level.</a:t>
            </a:r>
            <a:endParaRPr lang="en-US" sz="1600" b="0" i="0" dirty="0">
              <a:solidFill>
                <a:srgbClr val="003871"/>
              </a:solidFill>
              <a:effectLst/>
              <a:latin typeface="Graphik Regular"/>
            </a:endParaRPr>
          </a:p>
        </p:txBody>
      </p:sp>
      <p:sp>
        <p:nvSpPr>
          <p:cNvPr id="15" name="TextBox 14">
            <a:extLst>
              <a:ext uri="{FF2B5EF4-FFF2-40B4-BE49-F238E27FC236}">
                <a16:creationId xmlns:a16="http://schemas.microsoft.com/office/drawing/2014/main" id="{B026CF98-4976-B026-FE1E-F32CF80BA581}"/>
              </a:ext>
            </a:extLst>
          </p:cNvPr>
          <p:cNvSpPr txBox="1"/>
          <p:nvPr/>
        </p:nvSpPr>
        <p:spPr>
          <a:xfrm>
            <a:off x="1112705" y="239482"/>
            <a:ext cx="4406747" cy="523220"/>
          </a:xfrm>
          <a:prstGeom prst="rect">
            <a:avLst/>
          </a:prstGeom>
          <a:noFill/>
        </p:spPr>
        <p:txBody>
          <a:bodyPr wrap="square">
            <a:spAutoFit/>
          </a:bodyPr>
          <a:lstStyle/>
          <a:p>
            <a:r>
              <a:rPr lang="en-US" sz="2800" dirty="0">
                <a:latin typeface="Anton" pitchFamily="2" charset="0"/>
                <a:hlinkClick r:id="rId7">
                  <a:extLst>
                    <a:ext uri="{A12FA001-AC4F-418D-AE19-62706E023703}">
                      <ahyp:hlinkClr xmlns:ahyp="http://schemas.microsoft.com/office/drawing/2018/hyperlinkcolor" val="tx"/>
                    </a:ext>
                  </a:extLst>
                </a:hlinkClick>
              </a:rPr>
              <a:t>PARENT RESOURCES</a:t>
            </a:r>
            <a:r>
              <a:rPr lang="en-US" sz="2800" dirty="0">
                <a:latin typeface="Anton" pitchFamily="2" charset="0"/>
              </a:rPr>
              <a:t> cont., </a:t>
            </a:r>
          </a:p>
        </p:txBody>
      </p:sp>
    </p:spTree>
    <p:extLst>
      <p:ext uri="{BB962C8B-B14F-4D97-AF65-F5344CB8AC3E}">
        <p14:creationId xmlns:p14="http://schemas.microsoft.com/office/powerpoint/2010/main" val="290154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2B4DEB-E55F-0B7D-2CC0-59ABC6500D13}"/>
              </a:ext>
            </a:extLst>
          </p:cNvPr>
          <p:cNvSpPr txBox="1"/>
          <p:nvPr/>
        </p:nvSpPr>
        <p:spPr>
          <a:xfrm>
            <a:off x="1046601" y="123019"/>
            <a:ext cx="5706738" cy="1077218"/>
          </a:xfrm>
          <a:prstGeom prst="rect">
            <a:avLst/>
          </a:prstGeom>
          <a:noFill/>
        </p:spPr>
        <p:txBody>
          <a:bodyPr wrap="square">
            <a:spAutoFit/>
          </a:bodyPr>
          <a:lstStyle/>
          <a:p>
            <a:r>
              <a:rPr lang="en-US" sz="3200" dirty="0">
                <a:latin typeface="Anton" pitchFamily="2" charset="0"/>
              </a:rPr>
              <a:t>ENSURE YOUR CHILD HAS A GREAT JUNIOR TOURNAMENT EXPERIENCE </a:t>
            </a:r>
          </a:p>
        </p:txBody>
      </p:sp>
      <p:sp>
        <p:nvSpPr>
          <p:cNvPr id="7" name="TextBox 6">
            <a:extLst>
              <a:ext uri="{FF2B5EF4-FFF2-40B4-BE49-F238E27FC236}">
                <a16:creationId xmlns:a16="http://schemas.microsoft.com/office/drawing/2014/main" id="{993BE64B-3FEB-CC3F-B0BC-0F4FD71BC3C0}"/>
              </a:ext>
            </a:extLst>
          </p:cNvPr>
          <p:cNvSpPr txBox="1"/>
          <p:nvPr/>
        </p:nvSpPr>
        <p:spPr>
          <a:xfrm>
            <a:off x="1101689" y="1339591"/>
            <a:ext cx="5078774" cy="830997"/>
          </a:xfrm>
          <a:prstGeom prst="rect">
            <a:avLst/>
          </a:prstGeom>
          <a:noFill/>
        </p:spPr>
        <p:txBody>
          <a:bodyPr wrap="square">
            <a:spAutoFit/>
          </a:bodyPr>
          <a:lstStyle/>
          <a:p>
            <a:r>
              <a:rPr lang="en-US" sz="1600" dirty="0">
                <a:latin typeface="Inter" panose="020B0604020202020204"/>
              </a:rPr>
              <a:t>We want to make sure your child has fun, makes friends and improves by playing USTA Junior Tournaments. </a:t>
            </a:r>
          </a:p>
          <a:p>
            <a:r>
              <a:rPr lang="en-US" sz="1600" dirty="0">
                <a:latin typeface="Inter" panose="020B0604020202020204"/>
              </a:rPr>
              <a:t>Here are some quick tips to get prepared.</a:t>
            </a:r>
          </a:p>
        </p:txBody>
      </p:sp>
      <p:pic>
        <p:nvPicPr>
          <p:cNvPr id="9" name="Picture 8" descr="Timeline&#10;&#10;Description automatically generated with medium confidence">
            <a:extLst>
              <a:ext uri="{FF2B5EF4-FFF2-40B4-BE49-F238E27FC236}">
                <a16:creationId xmlns:a16="http://schemas.microsoft.com/office/drawing/2014/main" id="{F15BC968-473F-178C-7AE4-892AEF1324AD}"/>
              </a:ext>
            </a:extLst>
          </p:cNvPr>
          <p:cNvPicPr>
            <a:picLocks noChangeAspect="1"/>
          </p:cNvPicPr>
          <p:nvPr/>
        </p:nvPicPr>
        <p:blipFill rotWithShape="1">
          <a:blip r:embed="rId2">
            <a:extLst>
              <a:ext uri="{28A0092B-C50C-407E-A947-70E740481C1C}">
                <a14:useLocalDpi xmlns:a14="http://schemas.microsoft.com/office/drawing/2010/main" val="0"/>
              </a:ext>
            </a:extLst>
          </a:blip>
          <a:srcRect l="2340" t="33091" r="3074" b="25302"/>
          <a:stretch/>
        </p:blipFill>
        <p:spPr>
          <a:xfrm>
            <a:off x="1079653" y="2445746"/>
            <a:ext cx="5673727" cy="3106756"/>
          </a:xfrm>
          <a:prstGeom prst="rect">
            <a:avLst/>
          </a:prstGeom>
        </p:spPr>
      </p:pic>
      <p:pic>
        <p:nvPicPr>
          <p:cNvPr id="11" name="Picture 10" descr="Timeline&#10;&#10;Description automatically generated with medium confidence">
            <a:extLst>
              <a:ext uri="{FF2B5EF4-FFF2-40B4-BE49-F238E27FC236}">
                <a16:creationId xmlns:a16="http://schemas.microsoft.com/office/drawing/2014/main" id="{E3FAB9F2-BD43-BCCF-6D5F-0A90F701B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594" y="0"/>
            <a:ext cx="5296406" cy="6858000"/>
          </a:xfrm>
          <a:prstGeom prst="rect">
            <a:avLst/>
          </a:prstGeom>
        </p:spPr>
      </p:pic>
    </p:spTree>
    <p:extLst>
      <p:ext uri="{BB962C8B-B14F-4D97-AF65-F5344CB8AC3E}">
        <p14:creationId xmlns:p14="http://schemas.microsoft.com/office/powerpoint/2010/main" val="559068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2" name="TextBox 1">
            <a:extLst>
              <a:ext uri="{FF2B5EF4-FFF2-40B4-BE49-F238E27FC236}">
                <a16:creationId xmlns:a16="http://schemas.microsoft.com/office/drawing/2014/main" id="{2DA23960-519A-AC14-48C0-460BFA363AE2}"/>
              </a:ext>
            </a:extLst>
          </p:cNvPr>
          <p:cNvSpPr txBox="1"/>
          <p:nvPr/>
        </p:nvSpPr>
        <p:spPr>
          <a:xfrm>
            <a:off x="1052551" y="112274"/>
            <a:ext cx="10169965" cy="2277547"/>
          </a:xfrm>
          <a:prstGeom prst="rect">
            <a:avLst/>
          </a:prstGeom>
          <a:noFill/>
        </p:spPr>
        <p:txBody>
          <a:bodyPr wrap="square">
            <a:spAutoFit/>
          </a:bodyPr>
          <a:lstStyle/>
          <a:p>
            <a:r>
              <a:rPr lang="en-US" sz="4800" i="0" cap="all" dirty="0">
                <a:effectLst/>
                <a:latin typeface="Anton" pitchFamily="2" charset="0"/>
              </a:rPr>
              <a:t>INTRODUCING </a:t>
            </a:r>
          </a:p>
          <a:p>
            <a:r>
              <a:rPr lang="en-US" sz="4800" i="0" cap="all" dirty="0">
                <a:effectLst/>
                <a:latin typeface="Anton" pitchFamily="2" charset="0"/>
              </a:rPr>
              <a:t>COMPETITIVE TENNIS</a:t>
            </a:r>
          </a:p>
          <a:p>
            <a:pPr algn="l"/>
            <a:endParaRPr lang="en-US" sz="1400" i="0" cap="all" dirty="0">
              <a:effectLst/>
              <a:latin typeface="Anton" pitchFamily="2" charset="0"/>
            </a:endParaRPr>
          </a:p>
          <a:p>
            <a:pPr algn="l"/>
            <a:endParaRPr lang="en-US" sz="3200" b="1" i="0" cap="all" dirty="0">
              <a:effectLst/>
              <a:latin typeface="Inter" panose="020B0604020202020204"/>
            </a:endParaRPr>
          </a:p>
        </p:txBody>
      </p:sp>
      <p:pic>
        <p:nvPicPr>
          <p:cNvPr id="5122" name="Picture 2" descr="USTA1221045_20191209_OrangeBowl_ML_0015">
            <a:hlinkClick r:id="rId3"/>
            <a:extLst>
              <a:ext uri="{FF2B5EF4-FFF2-40B4-BE49-F238E27FC236}">
                <a16:creationId xmlns:a16="http://schemas.microsoft.com/office/drawing/2014/main" id="{FA87D1D6-66DC-16A5-6D79-A8A69272A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9090025"/>
            <a:ext cx="21431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youth-2-457x305">
            <a:hlinkClick r:id="rId5"/>
            <a:extLst>
              <a:ext uri="{FF2B5EF4-FFF2-40B4-BE49-F238E27FC236}">
                <a16:creationId xmlns:a16="http://schemas.microsoft.com/office/drawing/2014/main" id="{33A60F0D-41CA-B21E-78F8-F97E53585F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7399338"/>
            <a:ext cx="21431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junior-player-3-457x305">
            <a:hlinkClick r:id="rId7"/>
            <a:extLst>
              <a:ext uri="{FF2B5EF4-FFF2-40B4-BE49-F238E27FC236}">
                <a16:creationId xmlns:a16="http://schemas.microsoft.com/office/drawing/2014/main" id="{F1E95F70-FAD9-4655-B84E-BDC6127ECA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 y="8297863"/>
            <a:ext cx="2143125" cy="14287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E5C4E3D-1FA8-4F22-56E1-6240F54EC386}"/>
              </a:ext>
            </a:extLst>
          </p:cNvPr>
          <p:cNvSpPr txBox="1"/>
          <p:nvPr/>
        </p:nvSpPr>
        <p:spPr>
          <a:xfrm>
            <a:off x="1090669" y="1611072"/>
            <a:ext cx="10807547" cy="1077218"/>
          </a:xfrm>
          <a:prstGeom prst="rect">
            <a:avLst/>
          </a:prstGeom>
          <a:noFill/>
        </p:spPr>
        <p:txBody>
          <a:bodyPr wrap="square">
            <a:spAutoFit/>
          </a:bodyPr>
          <a:lstStyle/>
          <a:p>
            <a:pPr algn="l"/>
            <a:r>
              <a:rPr lang="en-US" sz="1600" b="0" i="0" dirty="0">
                <a:effectLst/>
                <a:latin typeface="Graphik Regular"/>
              </a:rPr>
              <a:t>So when is the right time to introduce competition to children and what is the right approach? The USTA has developed a research-supported-pathway to guide junior tennis players, parents, and coaches. These USTA-developed junior tennis programs are all designed to </a:t>
            </a:r>
            <a:r>
              <a:rPr lang="en-US" sz="1600" b="1" i="1" dirty="0">
                <a:effectLst/>
                <a:latin typeface="Graphik Regular"/>
              </a:rPr>
              <a:t>discover, develop, and play </a:t>
            </a:r>
            <a:r>
              <a:rPr lang="en-US" sz="1600" b="0" i="0" dirty="0">
                <a:effectLst/>
                <a:latin typeface="Graphik Regular"/>
              </a:rPr>
              <a:t>tennis for a lifetime. The right time to introduce competition varies for everyone, so you may also want to consult your child's coach or a local tennis pro for additional information.</a:t>
            </a:r>
          </a:p>
        </p:txBody>
      </p:sp>
      <p:pic>
        <p:nvPicPr>
          <p:cNvPr id="16" name="Picture 15" descr="Diagram&#10;&#10;Description automatically generated with medium confidence">
            <a:extLst>
              <a:ext uri="{FF2B5EF4-FFF2-40B4-BE49-F238E27FC236}">
                <a16:creationId xmlns:a16="http://schemas.microsoft.com/office/drawing/2014/main" id="{A2BC6025-540F-DD8E-B800-9C02F55A40BF}"/>
              </a:ext>
            </a:extLst>
          </p:cNvPr>
          <p:cNvPicPr>
            <a:picLocks noChangeAspect="1"/>
          </p:cNvPicPr>
          <p:nvPr/>
        </p:nvPicPr>
        <p:blipFill rotWithShape="1">
          <a:blip r:embed="rId9">
            <a:extLst>
              <a:ext uri="{28A0092B-C50C-407E-A947-70E740481C1C}">
                <a14:useLocalDpi xmlns:a14="http://schemas.microsoft.com/office/drawing/2010/main" val="0"/>
              </a:ext>
            </a:extLst>
          </a:blip>
          <a:srcRect l="4967" t="36321" r="7678" b="19283"/>
          <a:stretch/>
        </p:blipFill>
        <p:spPr>
          <a:xfrm>
            <a:off x="2115237" y="4064597"/>
            <a:ext cx="7634691" cy="2104849"/>
          </a:xfrm>
          <a:prstGeom prst="rect">
            <a:avLst/>
          </a:prstGeom>
        </p:spPr>
      </p:pic>
      <p:sp>
        <p:nvSpPr>
          <p:cNvPr id="17" name="TextBox 16">
            <a:extLst>
              <a:ext uri="{FF2B5EF4-FFF2-40B4-BE49-F238E27FC236}">
                <a16:creationId xmlns:a16="http://schemas.microsoft.com/office/drawing/2014/main" id="{E99DD7A8-95DB-15BA-DFC7-E882BA923DD7}"/>
              </a:ext>
            </a:extLst>
          </p:cNvPr>
          <p:cNvSpPr txBox="1"/>
          <p:nvPr/>
        </p:nvSpPr>
        <p:spPr>
          <a:xfrm>
            <a:off x="2038123" y="6275151"/>
            <a:ext cx="8516039" cy="261610"/>
          </a:xfrm>
          <a:prstGeom prst="rect">
            <a:avLst/>
          </a:prstGeom>
          <a:noFill/>
        </p:spPr>
        <p:txBody>
          <a:bodyPr wrap="square">
            <a:spAutoFit/>
          </a:bodyPr>
          <a:lstStyle/>
          <a:p>
            <a:r>
              <a:rPr lang="en-US" sz="1100" b="0" i="0" dirty="0">
                <a:solidFill>
                  <a:srgbClr val="000000"/>
                </a:solidFill>
                <a:effectLst/>
                <a:latin typeface="Graphik Regular"/>
              </a:rPr>
              <a:t>*Number of years of athletic experience for an athlete before and after acquiring a permanent disability per US Paralympic guidelines</a:t>
            </a:r>
            <a:endParaRPr lang="en-US" sz="1100" dirty="0">
              <a:latin typeface="Graphik Regular"/>
            </a:endParaRPr>
          </a:p>
        </p:txBody>
      </p:sp>
      <p:sp>
        <p:nvSpPr>
          <p:cNvPr id="19" name="TextBox 18">
            <a:extLst>
              <a:ext uri="{FF2B5EF4-FFF2-40B4-BE49-F238E27FC236}">
                <a16:creationId xmlns:a16="http://schemas.microsoft.com/office/drawing/2014/main" id="{59DF9B63-0D7F-DCC2-1B40-DCFFA32303E1}"/>
              </a:ext>
            </a:extLst>
          </p:cNvPr>
          <p:cNvSpPr txBox="1"/>
          <p:nvPr/>
        </p:nvSpPr>
        <p:spPr>
          <a:xfrm>
            <a:off x="1949986" y="3493390"/>
            <a:ext cx="7877060" cy="523220"/>
          </a:xfrm>
          <a:prstGeom prst="rect">
            <a:avLst/>
          </a:prstGeom>
          <a:noFill/>
        </p:spPr>
        <p:txBody>
          <a:bodyPr wrap="square">
            <a:spAutoFit/>
          </a:bodyPr>
          <a:lstStyle/>
          <a:p>
            <a:pPr algn="ctr"/>
            <a:r>
              <a:rPr lang="en-US" sz="1400" b="1" i="0" dirty="0">
                <a:solidFill>
                  <a:srgbClr val="000000"/>
                </a:solidFill>
                <a:effectLst/>
                <a:latin typeface="Graphik Regular"/>
              </a:rPr>
              <a:t>For a proper tennis experience, these development stages support learning and advancement based on physical, social, mental and emotional levels of the athlete.</a:t>
            </a:r>
          </a:p>
        </p:txBody>
      </p:sp>
      <p:sp>
        <p:nvSpPr>
          <p:cNvPr id="20" name="TextBox 19">
            <a:extLst>
              <a:ext uri="{FF2B5EF4-FFF2-40B4-BE49-F238E27FC236}">
                <a16:creationId xmlns:a16="http://schemas.microsoft.com/office/drawing/2014/main" id="{153E121F-8FEB-D58A-70DA-2EB6E3FF84C4}"/>
              </a:ext>
            </a:extLst>
          </p:cNvPr>
          <p:cNvSpPr txBox="1"/>
          <p:nvPr/>
        </p:nvSpPr>
        <p:spPr>
          <a:xfrm>
            <a:off x="1090668" y="2743455"/>
            <a:ext cx="9672811" cy="830997"/>
          </a:xfrm>
          <a:prstGeom prst="rect">
            <a:avLst/>
          </a:prstGeom>
          <a:noFill/>
        </p:spPr>
        <p:txBody>
          <a:bodyPr wrap="square">
            <a:spAutoFit/>
          </a:bodyPr>
          <a:lstStyle/>
          <a:p>
            <a:pPr algn="ctr"/>
            <a:r>
              <a:rPr lang="en-US" sz="4800" i="0" dirty="0">
                <a:solidFill>
                  <a:schemeClr val="bg2"/>
                </a:solidFill>
                <a:effectLst/>
                <a:latin typeface="Graphik XXCond Bold"/>
              </a:rPr>
              <a:t>Key Tennis Development Stages</a:t>
            </a:r>
          </a:p>
        </p:txBody>
      </p:sp>
    </p:spTree>
    <p:extLst>
      <p:ext uri="{BB962C8B-B14F-4D97-AF65-F5344CB8AC3E}">
        <p14:creationId xmlns:p14="http://schemas.microsoft.com/office/powerpoint/2010/main" val="165091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E79E3037-CC72-6054-1740-B4EB7BEC7FF5}"/>
              </a:ext>
            </a:extLst>
          </p:cNvPr>
          <p:cNvPicPr>
            <a:picLocks noChangeAspect="1"/>
          </p:cNvPicPr>
          <p:nvPr/>
        </p:nvPicPr>
        <p:blipFill rotWithShape="1">
          <a:blip r:embed="rId3">
            <a:extLst>
              <a:ext uri="{28A0092B-C50C-407E-A947-70E740481C1C}">
                <a14:useLocalDpi xmlns:a14="http://schemas.microsoft.com/office/drawing/2010/main" val="0"/>
              </a:ext>
            </a:extLst>
          </a:blip>
          <a:srcRect l="2750" t="49986" r="1618" b="26316"/>
          <a:stretch/>
        </p:blipFill>
        <p:spPr>
          <a:xfrm>
            <a:off x="673100" y="3263900"/>
            <a:ext cx="10795000" cy="1892300"/>
          </a:xfrm>
          <a:prstGeom prst="rect">
            <a:avLst/>
          </a:prstGeom>
        </p:spPr>
      </p:pic>
      <p:sp>
        <p:nvSpPr>
          <p:cNvPr id="19" name="Rectangle 18">
            <a:extLst>
              <a:ext uri="{FF2B5EF4-FFF2-40B4-BE49-F238E27FC236}">
                <a16:creationId xmlns:a16="http://schemas.microsoft.com/office/drawing/2014/main" id="{E03B407F-5E45-5214-F41A-C0694F1C505A}"/>
              </a:ext>
            </a:extLst>
          </p:cNvPr>
          <p:cNvSpPr/>
          <p:nvPr/>
        </p:nvSpPr>
        <p:spPr>
          <a:xfrm>
            <a:off x="3278566" y="3438657"/>
            <a:ext cx="2619956" cy="35613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Connector 10">
            <a:extLst>
              <a:ext uri="{FF2B5EF4-FFF2-40B4-BE49-F238E27FC236}">
                <a16:creationId xmlns:a16="http://schemas.microsoft.com/office/drawing/2014/main" id="{0FA5482C-AAE9-86B5-0EB2-CBD149B63E88}"/>
              </a:ext>
            </a:extLst>
          </p:cNvPr>
          <p:cNvSpPr/>
          <p:nvPr/>
        </p:nvSpPr>
        <p:spPr>
          <a:xfrm>
            <a:off x="6512423" y="3047941"/>
            <a:ext cx="410820" cy="3843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10;&#10;Description automatically generated">
            <a:extLst>
              <a:ext uri="{FF2B5EF4-FFF2-40B4-BE49-F238E27FC236}">
                <a16:creationId xmlns:a16="http://schemas.microsoft.com/office/drawing/2014/main" id="{DB00F0DC-AFB4-4D52-E86E-8FE5241C8521}"/>
              </a:ext>
            </a:extLst>
          </p:cNvPr>
          <p:cNvPicPr>
            <a:picLocks noChangeAspect="1"/>
          </p:cNvPicPr>
          <p:nvPr/>
        </p:nvPicPr>
        <p:blipFill rotWithShape="1">
          <a:blip r:embed="rId3">
            <a:extLst>
              <a:ext uri="{28A0092B-C50C-407E-A947-70E740481C1C}">
                <a14:useLocalDpi xmlns:a14="http://schemas.microsoft.com/office/drawing/2010/main" val="0"/>
              </a:ext>
            </a:extLst>
          </a:blip>
          <a:srcRect t="2785" b="85541"/>
          <a:stretch/>
        </p:blipFill>
        <p:spPr>
          <a:xfrm>
            <a:off x="0" y="0"/>
            <a:ext cx="12192000" cy="927101"/>
          </a:xfrm>
          <a:prstGeom prst="rect">
            <a:avLst/>
          </a:prstGeom>
        </p:spPr>
      </p:pic>
      <p:pic>
        <p:nvPicPr>
          <p:cNvPr id="5" name="Picture 4" descr="Timeline&#10;&#10;Description automatically generated">
            <a:extLst>
              <a:ext uri="{FF2B5EF4-FFF2-40B4-BE49-F238E27FC236}">
                <a16:creationId xmlns:a16="http://schemas.microsoft.com/office/drawing/2014/main" id="{CF27A670-F030-4485-3811-DCA96554ED0F}"/>
              </a:ext>
            </a:extLst>
          </p:cNvPr>
          <p:cNvPicPr>
            <a:picLocks noChangeAspect="1"/>
          </p:cNvPicPr>
          <p:nvPr/>
        </p:nvPicPr>
        <p:blipFill rotWithShape="1">
          <a:blip r:embed="rId3">
            <a:extLst>
              <a:ext uri="{28A0092B-C50C-407E-A947-70E740481C1C}">
                <a14:useLocalDpi xmlns:a14="http://schemas.microsoft.com/office/drawing/2010/main" val="0"/>
              </a:ext>
            </a:extLst>
          </a:blip>
          <a:srcRect t="17657" r="3215" b="53519"/>
          <a:stretch/>
        </p:blipFill>
        <p:spPr>
          <a:xfrm>
            <a:off x="0" y="876300"/>
            <a:ext cx="12192000" cy="2568575"/>
          </a:xfrm>
          <a:prstGeom prst="rect">
            <a:avLst/>
          </a:prstGeom>
        </p:spPr>
      </p:pic>
      <p:pic>
        <p:nvPicPr>
          <p:cNvPr id="6" name="Picture 5" descr="Timeline&#10;&#10;Description automatically generated">
            <a:extLst>
              <a:ext uri="{FF2B5EF4-FFF2-40B4-BE49-F238E27FC236}">
                <a16:creationId xmlns:a16="http://schemas.microsoft.com/office/drawing/2014/main" id="{2DAF1D25-93BD-5003-D627-2461CC8DAFD9}"/>
              </a:ext>
            </a:extLst>
          </p:cNvPr>
          <p:cNvPicPr>
            <a:picLocks noChangeAspect="1"/>
          </p:cNvPicPr>
          <p:nvPr/>
        </p:nvPicPr>
        <p:blipFill rotWithShape="1">
          <a:blip r:embed="rId3">
            <a:extLst>
              <a:ext uri="{28A0092B-C50C-407E-A947-70E740481C1C}">
                <a14:useLocalDpi xmlns:a14="http://schemas.microsoft.com/office/drawing/2010/main" val="0"/>
              </a:ext>
            </a:extLst>
          </a:blip>
          <a:srcRect l="2750" t="74797" r="1618" b="2778"/>
          <a:stretch/>
        </p:blipFill>
        <p:spPr>
          <a:xfrm>
            <a:off x="673100" y="5067300"/>
            <a:ext cx="10795000" cy="1790700"/>
          </a:xfrm>
          <a:prstGeom prst="rect">
            <a:avLst/>
          </a:prstGeom>
        </p:spPr>
      </p:pic>
      <p:sp>
        <p:nvSpPr>
          <p:cNvPr id="7" name="Flowchart: Connector 6">
            <a:extLst>
              <a:ext uri="{FF2B5EF4-FFF2-40B4-BE49-F238E27FC236}">
                <a16:creationId xmlns:a16="http://schemas.microsoft.com/office/drawing/2014/main" id="{41D562C4-848F-21BD-BED1-F0ADB59AAE1F}"/>
              </a:ext>
            </a:extLst>
          </p:cNvPr>
          <p:cNvSpPr/>
          <p:nvPr/>
        </p:nvSpPr>
        <p:spPr>
          <a:xfrm>
            <a:off x="7759700" y="3492500"/>
            <a:ext cx="406400" cy="3937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9" name="Picture 8" descr="Timeline&#10;&#10;Description automatically generated">
            <a:extLst>
              <a:ext uri="{FF2B5EF4-FFF2-40B4-BE49-F238E27FC236}">
                <a16:creationId xmlns:a16="http://schemas.microsoft.com/office/drawing/2014/main" id="{4411D350-A7C7-9342-DF1D-709639BFB6C6}"/>
              </a:ext>
            </a:extLst>
          </p:cNvPr>
          <p:cNvPicPr>
            <a:picLocks noChangeAspect="1"/>
          </p:cNvPicPr>
          <p:nvPr/>
        </p:nvPicPr>
        <p:blipFill rotWithShape="1">
          <a:blip r:embed="rId3">
            <a:extLst>
              <a:ext uri="{28A0092B-C50C-407E-A947-70E740481C1C}">
                <a14:useLocalDpi xmlns:a14="http://schemas.microsoft.com/office/drawing/2010/main" val="0"/>
              </a:ext>
            </a:extLst>
          </a:blip>
          <a:srcRect l="4213" t="77183" r="90611" b="5323"/>
          <a:stretch/>
        </p:blipFill>
        <p:spPr>
          <a:xfrm>
            <a:off x="2705100" y="3441700"/>
            <a:ext cx="584200" cy="1397000"/>
          </a:xfrm>
          <a:prstGeom prst="rect">
            <a:avLst/>
          </a:prstGeom>
        </p:spPr>
      </p:pic>
      <p:pic>
        <p:nvPicPr>
          <p:cNvPr id="12" name="Picture 11" descr="Timeline&#10;&#10;Description automatically generated">
            <a:extLst>
              <a:ext uri="{FF2B5EF4-FFF2-40B4-BE49-F238E27FC236}">
                <a16:creationId xmlns:a16="http://schemas.microsoft.com/office/drawing/2014/main" id="{278FF5FB-531B-26C1-12BE-6E165DC8B47A}"/>
              </a:ext>
            </a:extLst>
          </p:cNvPr>
          <p:cNvPicPr>
            <a:picLocks noChangeAspect="1"/>
          </p:cNvPicPr>
          <p:nvPr/>
        </p:nvPicPr>
        <p:blipFill rotWithShape="1">
          <a:blip r:embed="rId3">
            <a:extLst>
              <a:ext uri="{28A0092B-C50C-407E-A947-70E740481C1C}">
                <a14:useLocalDpi xmlns:a14="http://schemas.microsoft.com/office/drawing/2010/main" val="0"/>
              </a:ext>
            </a:extLst>
          </a:blip>
          <a:srcRect l="46854" t="88633" r="48759" b="5323"/>
          <a:stretch/>
        </p:blipFill>
        <p:spPr>
          <a:xfrm>
            <a:off x="2730500" y="4775200"/>
            <a:ext cx="495300" cy="482600"/>
          </a:xfrm>
          <a:prstGeom prst="rect">
            <a:avLst/>
          </a:prstGeom>
        </p:spPr>
      </p:pic>
      <p:sp>
        <p:nvSpPr>
          <p:cNvPr id="13" name="Oval 12">
            <a:extLst>
              <a:ext uri="{FF2B5EF4-FFF2-40B4-BE49-F238E27FC236}">
                <a16:creationId xmlns:a16="http://schemas.microsoft.com/office/drawing/2014/main" id="{07439FDF-89B6-AD0A-3DF4-9B5ED379CE54}"/>
              </a:ext>
            </a:extLst>
          </p:cNvPr>
          <p:cNvSpPr/>
          <p:nvPr/>
        </p:nvSpPr>
        <p:spPr>
          <a:xfrm>
            <a:off x="2667000" y="3302000"/>
            <a:ext cx="635000" cy="20066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73CD34E-7819-EEBC-898F-FF1C36511A8B}"/>
              </a:ext>
            </a:extLst>
          </p:cNvPr>
          <p:cNvSpPr/>
          <p:nvPr/>
        </p:nvSpPr>
        <p:spPr>
          <a:xfrm>
            <a:off x="7645400" y="3543300"/>
            <a:ext cx="635000" cy="1358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A28B3C4-E564-AC67-D03E-7E131D389B53}"/>
              </a:ext>
            </a:extLst>
          </p:cNvPr>
          <p:cNvSpPr txBox="1"/>
          <p:nvPr/>
        </p:nvSpPr>
        <p:spPr>
          <a:xfrm>
            <a:off x="3335629" y="3414977"/>
            <a:ext cx="2807595" cy="338554"/>
          </a:xfrm>
          <a:prstGeom prst="rect">
            <a:avLst/>
          </a:prstGeom>
          <a:noFill/>
        </p:spPr>
        <p:txBody>
          <a:bodyPr wrap="square">
            <a:spAutoFit/>
          </a:bodyPr>
          <a:lstStyle/>
          <a:p>
            <a:r>
              <a:rPr lang="en-US" sz="1600" b="1" dirty="0">
                <a:solidFill>
                  <a:schemeClr val="bg1"/>
                </a:solidFill>
                <a:hlinkClick r:id="rId4">
                  <a:extLst>
                    <a:ext uri="{A12FA001-AC4F-418D-AE19-62706E023703}">
                      <ahyp:hlinkClr xmlns:ahyp="http://schemas.microsoft.com/office/drawing/2018/hyperlinkcolor" val="tx"/>
                    </a:ext>
                  </a:extLst>
                </a:hlinkClick>
              </a:rPr>
              <a:t>USTA JUNIOR TEAM TENNIS</a:t>
            </a:r>
            <a:endParaRPr lang="en-US" sz="1600" b="1" dirty="0">
              <a:solidFill>
                <a:schemeClr val="bg1"/>
              </a:solidFill>
            </a:endParaRPr>
          </a:p>
        </p:txBody>
      </p:sp>
      <p:sp>
        <p:nvSpPr>
          <p:cNvPr id="21" name="Rectangle 20">
            <a:extLst>
              <a:ext uri="{FF2B5EF4-FFF2-40B4-BE49-F238E27FC236}">
                <a16:creationId xmlns:a16="http://schemas.microsoft.com/office/drawing/2014/main" id="{14E1773C-376E-A369-0CCA-933E3B0539DA}"/>
              </a:ext>
            </a:extLst>
          </p:cNvPr>
          <p:cNvSpPr/>
          <p:nvPr/>
        </p:nvSpPr>
        <p:spPr>
          <a:xfrm>
            <a:off x="8229601" y="3410756"/>
            <a:ext cx="2897747" cy="35613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bg1"/>
                </a:solidFill>
                <a:hlinkClick r:id="rId5">
                  <a:extLst>
                    <a:ext uri="{A12FA001-AC4F-418D-AE19-62706E023703}">
                      <ahyp:hlinkClr xmlns:ahyp="http://schemas.microsoft.com/office/drawing/2018/hyperlinkcolor" val="tx"/>
                    </a:ext>
                  </a:extLst>
                </a:hlinkClick>
              </a:rPr>
              <a:t>USTA JUNIOR TOURNAMENTS</a:t>
            </a:r>
            <a:endParaRPr lang="en-US" sz="1600" b="1" u="sng" dirty="0">
              <a:solidFill>
                <a:schemeClr val="bg1"/>
              </a:solidFill>
            </a:endParaRPr>
          </a:p>
        </p:txBody>
      </p:sp>
      <p:sp>
        <p:nvSpPr>
          <p:cNvPr id="22" name="Rectangle 21">
            <a:extLst>
              <a:ext uri="{FF2B5EF4-FFF2-40B4-BE49-F238E27FC236}">
                <a16:creationId xmlns:a16="http://schemas.microsoft.com/office/drawing/2014/main" id="{F3215D03-B9F4-CC9B-F940-4DB8C78871C8}"/>
              </a:ext>
            </a:extLst>
          </p:cNvPr>
          <p:cNvSpPr/>
          <p:nvPr/>
        </p:nvSpPr>
        <p:spPr>
          <a:xfrm>
            <a:off x="4134118" y="5200917"/>
            <a:ext cx="1326524" cy="35613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u="sng" dirty="0">
                <a:solidFill>
                  <a:schemeClr val="bg1"/>
                </a:solidFill>
                <a:hlinkClick r:id="rId6">
                  <a:extLst>
                    <a:ext uri="{A12FA001-AC4F-418D-AE19-62706E023703}">
                      <ahyp:hlinkClr xmlns:ahyp="http://schemas.microsoft.com/office/drawing/2018/hyperlinkcolor" val="tx"/>
                    </a:ext>
                  </a:extLst>
                </a:hlinkClick>
              </a:rPr>
              <a:t>PROGRAMS</a:t>
            </a:r>
            <a:endParaRPr lang="en-US" sz="1800" b="1" u="sng" dirty="0">
              <a:solidFill>
                <a:schemeClr val="bg1"/>
              </a:solidFill>
            </a:endParaRPr>
          </a:p>
        </p:txBody>
      </p:sp>
    </p:spTree>
    <p:extLst>
      <p:ext uri="{BB962C8B-B14F-4D97-AF65-F5344CB8AC3E}">
        <p14:creationId xmlns:p14="http://schemas.microsoft.com/office/powerpoint/2010/main" val="194008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82"/>
          <p:cNvSpPr txBox="1">
            <a:spLocks noGrp="1"/>
          </p:cNvSpPr>
          <p:nvPr>
            <p:ph type="subTitle" idx="1"/>
          </p:nvPr>
        </p:nvSpPr>
        <p:spPr>
          <a:xfrm>
            <a:off x="1469163" y="5999300"/>
            <a:ext cx="8458200" cy="858600"/>
          </a:xfrm>
          <a:prstGeom prst="rect">
            <a:avLst/>
          </a:prstGeom>
        </p:spPr>
        <p:txBody>
          <a:bodyPr spcFirstLastPara="1" wrap="square" lIns="0" tIns="0" rIns="0" bIns="0" anchor="ctr" anchorCtr="0">
            <a:normAutofit/>
          </a:bodyPr>
          <a:lstStyle/>
          <a:p>
            <a:pPr marL="0" indent="0"/>
            <a:endParaRPr lang="en-US" dirty="0">
              <a:solidFill>
                <a:schemeClr val="tx1"/>
              </a:solidFill>
            </a:endParaRPr>
          </a:p>
          <a:p>
            <a:pPr marL="0" indent="0"/>
            <a:r>
              <a:rPr lang="en-US" dirty="0">
                <a:solidFill>
                  <a:schemeClr val="tx1"/>
                </a:solidFill>
              </a:rPr>
              <a:t>PARENT WEBINAR</a:t>
            </a:r>
          </a:p>
          <a:p>
            <a:pPr marL="0" lvl="0" indent="0" algn="l" rtl="0">
              <a:spcBef>
                <a:spcPts val="0"/>
              </a:spcBef>
              <a:spcAft>
                <a:spcPts val="0"/>
              </a:spcAft>
              <a:buNone/>
            </a:pPr>
            <a:endParaRPr dirty="0"/>
          </a:p>
        </p:txBody>
      </p:sp>
      <p:pic>
        <p:nvPicPr>
          <p:cNvPr id="4" name="Picture 3">
            <a:extLst>
              <a:ext uri="{FF2B5EF4-FFF2-40B4-BE49-F238E27FC236}">
                <a16:creationId xmlns:a16="http://schemas.microsoft.com/office/drawing/2014/main" id="{AEDFEAA7-F640-94A7-3260-4350A11F6FCC}"/>
              </a:ext>
            </a:extLst>
          </p:cNvPr>
          <p:cNvPicPr>
            <a:picLocks noChangeAspect="1"/>
          </p:cNvPicPr>
          <p:nvPr/>
        </p:nvPicPr>
        <p:blipFill rotWithShape="1">
          <a:blip r:embed="rId3"/>
          <a:srcRect l="14001" t="13396" r="14458" b="2248"/>
          <a:stretch/>
        </p:blipFill>
        <p:spPr>
          <a:xfrm>
            <a:off x="1365161" y="0"/>
            <a:ext cx="10298805" cy="6858000"/>
          </a:xfrm>
          <a:prstGeom prst="rect">
            <a:avLst/>
          </a:prstGeom>
        </p:spPr>
      </p:pic>
      <p:sp>
        <p:nvSpPr>
          <p:cNvPr id="5" name="Flowchart: Connector 4">
            <a:extLst>
              <a:ext uri="{FF2B5EF4-FFF2-40B4-BE49-F238E27FC236}">
                <a16:creationId xmlns:a16="http://schemas.microsoft.com/office/drawing/2014/main" id="{388767A5-2258-379E-6D1B-8AB36776E601}"/>
              </a:ext>
            </a:extLst>
          </p:cNvPr>
          <p:cNvSpPr/>
          <p:nvPr/>
        </p:nvSpPr>
        <p:spPr>
          <a:xfrm>
            <a:off x="1784732" y="512447"/>
            <a:ext cx="426717" cy="3578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9BC70F-248A-5C27-83C8-BAB70EC939B9}"/>
              </a:ext>
            </a:extLst>
          </p:cNvPr>
          <p:cNvSpPr/>
          <p:nvPr/>
        </p:nvSpPr>
        <p:spPr>
          <a:xfrm>
            <a:off x="6168979" y="1906074"/>
            <a:ext cx="1081825" cy="50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7AD967-E2BC-E181-DF45-60B83E70FAC0}"/>
              </a:ext>
            </a:extLst>
          </p:cNvPr>
          <p:cNvSpPr/>
          <p:nvPr/>
        </p:nvSpPr>
        <p:spPr>
          <a:xfrm>
            <a:off x="6231230" y="3539544"/>
            <a:ext cx="1081825" cy="50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8F190A-30A2-FAE1-E8ED-B1DDA328B41B}"/>
              </a:ext>
            </a:extLst>
          </p:cNvPr>
          <p:cNvSpPr/>
          <p:nvPr/>
        </p:nvSpPr>
        <p:spPr>
          <a:xfrm>
            <a:off x="6244108" y="5188040"/>
            <a:ext cx="1081825" cy="50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F243D6-B8D9-C163-E6DB-8A4CD2F408E8}"/>
              </a:ext>
            </a:extLst>
          </p:cNvPr>
          <p:cNvSpPr txBox="1"/>
          <p:nvPr/>
        </p:nvSpPr>
        <p:spPr>
          <a:xfrm>
            <a:off x="2879283" y="3405269"/>
            <a:ext cx="6130342" cy="369332"/>
          </a:xfrm>
          <a:prstGeom prst="rect">
            <a:avLst/>
          </a:prstGeom>
          <a:noFill/>
        </p:spPr>
        <p:txBody>
          <a:bodyPr wrap="square">
            <a:spAutoFit/>
          </a:bodyPr>
          <a:lstStyle/>
          <a:p>
            <a:r>
              <a:rPr lang="en-US" b="1" dirty="0">
                <a:solidFill>
                  <a:schemeClr val="bg2"/>
                </a:solidFill>
              </a:rPr>
              <a:t>BEGINNER TO INTERMEDIATE    (RECREATIONAL</a:t>
            </a:r>
            <a:r>
              <a:rPr lang="en-US" sz="1600" b="1" dirty="0">
                <a:solidFill>
                  <a:schemeClr val="bg2"/>
                </a:solidFill>
              </a:rPr>
              <a:t>)</a:t>
            </a:r>
          </a:p>
        </p:txBody>
      </p:sp>
      <p:sp>
        <p:nvSpPr>
          <p:cNvPr id="7" name="TextBox 6">
            <a:extLst>
              <a:ext uri="{FF2B5EF4-FFF2-40B4-BE49-F238E27FC236}">
                <a16:creationId xmlns:a16="http://schemas.microsoft.com/office/drawing/2014/main" id="{A13D00E8-2248-3A7A-B8FE-CEA107D16C20}"/>
              </a:ext>
            </a:extLst>
          </p:cNvPr>
          <p:cNvSpPr txBox="1"/>
          <p:nvPr/>
        </p:nvSpPr>
        <p:spPr>
          <a:xfrm>
            <a:off x="4617077" y="1731016"/>
            <a:ext cx="4152350" cy="369332"/>
          </a:xfrm>
          <a:prstGeom prst="rect">
            <a:avLst/>
          </a:prstGeom>
          <a:noFill/>
        </p:spPr>
        <p:txBody>
          <a:bodyPr wrap="square">
            <a:spAutoFit/>
          </a:bodyPr>
          <a:lstStyle/>
          <a:p>
            <a:r>
              <a:rPr lang="en-US" sz="1800" b="1" dirty="0">
                <a:solidFill>
                  <a:schemeClr val="bg2"/>
                </a:solidFill>
              </a:rPr>
              <a:t>INTERMEDIATE TO ADVANCED</a:t>
            </a:r>
          </a:p>
        </p:txBody>
      </p:sp>
      <p:sp>
        <p:nvSpPr>
          <p:cNvPr id="16" name="Arrow: Left-Right 15">
            <a:extLst>
              <a:ext uri="{FF2B5EF4-FFF2-40B4-BE49-F238E27FC236}">
                <a16:creationId xmlns:a16="http://schemas.microsoft.com/office/drawing/2014/main" id="{CB6C6F65-E96B-3890-2D0D-87FD8A532D38}"/>
              </a:ext>
            </a:extLst>
          </p:cNvPr>
          <p:cNvSpPr/>
          <p:nvPr/>
        </p:nvSpPr>
        <p:spPr>
          <a:xfrm rot="5400000">
            <a:off x="6167908" y="3647941"/>
            <a:ext cx="555935" cy="446467"/>
          </a:xfrm>
          <a:prstGeom prst="lef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Right 16">
            <a:extLst>
              <a:ext uri="{FF2B5EF4-FFF2-40B4-BE49-F238E27FC236}">
                <a16:creationId xmlns:a16="http://schemas.microsoft.com/office/drawing/2014/main" id="{F7BC7C49-7BA9-7D50-131E-A496C6705E6F}"/>
              </a:ext>
            </a:extLst>
          </p:cNvPr>
          <p:cNvSpPr/>
          <p:nvPr/>
        </p:nvSpPr>
        <p:spPr>
          <a:xfrm rot="5400000">
            <a:off x="6204398" y="5229897"/>
            <a:ext cx="555935" cy="446467"/>
          </a:xfrm>
          <a:prstGeom prst="lef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Right 17">
            <a:extLst>
              <a:ext uri="{FF2B5EF4-FFF2-40B4-BE49-F238E27FC236}">
                <a16:creationId xmlns:a16="http://schemas.microsoft.com/office/drawing/2014/main" id="{3C951B15-9355-69D1-3B9F-D8C9F7DED33F}"/>
              </a:ext>
            </a:extLst>
          </p:cNvPr>
          <p:cNvSpPr/>
          <p:nvPr/>
        </p:nvSpPr>
        <p:spPr>
          <a:xfrm rot="5400000">
            <a:off x="6189373" y="2059548"/>
            <a:ext cx="555935" cy="446467"/>
          </a:xfrm>
          <a:prstGeom prst="lef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08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5" name="Picture 4" descr="A picture containing text, clipart&#10;&#10;Description automatically generated">
            <a:hlinkClick r:id="rId3"/>
            <a:extLst>
              <a:ext uri="{FF2B5EF4-FFF2-40B4-BE49-F238E27FC236}">
                <a16:creationId xmlns:a16="http://schemas.microsoft.com/office/drawing/2014/main" id="{4583506A-AF7B-73C9-267C-BA1E61F2D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017745" cy="1103288"/>
          </a:xfrm>
          <a:prstGeom prst="rect">
            <a:avLst/>
          </a:prstGeom>
        </p:spPr>
      </p:pic>
      <p:pic>
        <p:nvPicPr>
          <p:cNvPr id="6" name="Picture 5" descr="Text, letter&#10;&#10;Description automatically generated with medium confidence">
            <a:extLst>
              <a:ext uri="{FF2B5EF4-FFF2-40B4-BE49-F238E27FC236}">
                <a16:creationId xmlns:a16="http://schemas.microsoft.com/office/drawing/2014/main" id="{FC66D792-7403-742C-0F8C-566727D83290}"/>
              </a:ext>
            </a:extLst>
          </p:cNvPr>
          <p:cNvPicPr>
            <a:picLocks noChangeAspect="1"/>
          </p:cNvPicPr>
          <p:nvPr/>
        </p:nvPicPr>
        <p:blipFill rotWithShape="1">
          <a:blip r:embed="rId5">
            <a:extLst>
              <a:ext uri="{28A0092B-C50C-407E-A947-70E740481C1C}">
                <a14:useLocalDpi xmlns:a14="http://schemas.microsoft.com/office/drawing/2010/main" val="0"/>
              </a:ext>
            </a:extLst>
          </a:blip>
          <a:srcRect t="3696" r="3700" b="6823"/>
          <a:stretch/>
        </p:blipFill>
        <p:spPr>
          <a:xfrm>
            <a:off x="0" y="1034815"/>
            <a:ext cx="9077164" cy="2215161"/>
          </a:xfrm>
          <a:prstGeom prst="rect">
            <a:avLst/>
          </a:prstGeom>
        </p:spPr>
      </p:pic>
      <p:pic>
        <p:nvPicPr>
          <p:cNvPr id="7" name="Picture 6" descr="Text&#10;&#10;Description automatically generated">
            <a:extLst>
              <a:ext uri="{FF2B5EF4-FFF2-40B4-BE49-F238E27FC236}">
                <a16:creationId xmlns:a16="http://schemas.microsoft.com/office/drawing/2014/main" id="{371967C3-1995-CB00-D7AF-13ADA3061178}"/>
              </a:ext>
            </a:extLst>
          </p:cNvPr>
          <p:cNvPicPr>
            <a:picLocks noChangeAspect="1"/>
          </p:cNvPicPr>
          <p:nvPr/>
        </p:nvPicPr>
        <p:blipFill rotWithShape="1">
          <a:blip r:embed="rId6">
            <a:extLst>
              <a:ext uri="{28A0092B-C50C-407E-A947-70E740481C1C}">
                <a14:useLocalDpi xmlns:a14="http://schemas.microsoft.com/office/drawing/2010/main" val="0"/>
              </a:ext>
            </a:extLst>
          </a:blip>
          <a:srcRect l="1516" t="24256" r="3019" b="3230"/>
          <a:stretch/>
        </p:blipFill>
        <p:spPr>
          <a:xfrm>
            <a:off x="11017" y="3254419"/>
            <a:ext cx="9077899" cy="2492710"/>
          </a:xfrm>
          <a:prstGeom prst="rect">
            <a:avLst/>
          </a:prstGeom>
        </p:spPr>
      </p:pic>
      <p:pic>
        <p:nvPicPr>
          <p:cNvPr id="8" name="Picture 7" descr="A picture containing road, tree, outdoor, person&#10;&#10;Description automatically generated">
            <a:extLst>
              <a:ext uri="{FF2B5EF4-FFF2-40B4-BE49-F238E27FC236}">
                <a16:creationId xmlns:a16="http://schemas.microsoft.com/office/drawing/2014/main" id="{AE5AAF4D-D6E8-2975-FF2C-A8B4CBED9CD0}"/>
              </a:ext>
            </a:extLst>
          </p:cNvPr>
          <p:cNvPicPr>
            <a:picLocks noChangeAspect="1"/>
          </p:cNvPicPr>
          <p:nvPr/>
        </p:nvPicPr>
        <p:blipFill rotWithShape="1">
          <a:blip r:embed="rId7">
            <a:extLst>
              <a:ext uri="{28A0092B-C50C-407E-A947-70E740481C1C}">
                <a14:useLocalDpi xmlns:a14="http://schemas.microsoft.com/office/drawing/2010/main" val="0"/>
              </a:ext>
            </a:extLst>
          </a:blip>
          <a:srcRect l="1307" t="1448" r="675" b="3321"/>
          <a:stretch/>
        </p:blipFill>
        <p:spPr>
          <a:xfrm>
            <a:off x="7017744" y="1"/>
            <a:ext cx="5174255" cy="2548182"/>
          </a:xfrm>
          <a:prstGeom prst="rect">
            <a:avLst/>
          </a:prstGeom>
        </p:spPr>
      </p:pic>
      <p:sp>
        <p:nvSpPr>
          <p:cNvPr id="10" name="TextBox 9">
            <a:extLst>
              <a:ext uri="{FF2B5EF4-FFF2-40B4-BE49-F238E27FC236}">
                <a16:creationId xmlns:a16="http://schemas.microsoft.com/office/drawing/2014/main" id="{C39D7690-BACE-623B-9F47-B33EE920FB44}"/>
              </a:ext>
            </a:extLst>
          </p:cNvPr>
          <p:cNvSpPr txBox="1"/>
          <p:nvPr/>
        </p:nvSpPr>
        <p:spPr>
          <a:xfrm>
            <a:off x="1827559" y="6062131"/>
            <a:ext cx="7085087" cy="523220"/>
          </a:xfrm>
          <a:prstGeom prst="rect">
            <a:avLst/>
          </a:prstGeom>
          <a:noFill/>
        </p:spPr>
        <p:txBody>
          <a:bodyPr wrap="square">
            <a:spAutoFit/>
          </a:bodyPr>
          <a:lstStyle/>
          <a:p>
            <a:r>
              <a:rPr lang="en-US" sz="2800" dirty="0" err="1">
                <a:solidFill>
                  <a:srgbClr val="0070C0"/>
                </a:solidFill>
                <a:latin typeface="Graphik Regular"/>
                <a:hlinkClick r:id="rId8">
                  <a:extLst>
                    <a:ext uri="{A12FA001-AC4F-418D-AE19-62706E023703}">
                      <ahyp:hlinkClr xmlns:ahyp="http://schemas.microsoft.com/office/drawing/2018/hyperlinkcolor" val="tx"/>
                    </a:ext>
                  </a:extLst>
                </a:hlinkClick>
              </a:rPr>
              <a:t>PlayTracker</a:t>
            </a:r>
            <a:r>
              <a:rPr lang="en-US" sz="2800" dirty="0">
                <a:solidFill>
                  <a:srgbClr val="0070C0"/>
                </a:solidFill>
                <a:latin typeface="Graphik Regular"/>
                <a:hlinkClick r:id="rId8">
                  <a:extLst>
                    <a:ext uri="{A12FA001-AC4F-418D-AE19-62706E023703}">
                      <ahyp:hlinkClr xmlns:ahyp="http://schemas.microsoft.com/office/drawing/2018/hyperlinkcolor" val="tx"/>
                    </a:ext>
                  </a:extLst>
                </a:hlinkClick>
              </a:rPr>
              <a:t> FAQs – USTA Online Help Center</a:t>
            </a:r>
            <a:endParaRPr lang="en-US" sz="2800" dirty="0">
              <a:solidFill>
                <a:srgbClr val="0070C0"/>
              </a:solidFill>
              <a:latin typeface="Graphik Regular"/>
            </a:endParaRPr>
          </a:p>
        </p:txBody>
      </p:sp>
      <p:sp>
        <p:nvSpPr>
          <p:cNvPr id="11" name="Explosion: 8 Points 10">
            <a:extLst>
              <a:ext uri="{FF2B5EF4-FFF2-40B4-BE49-F238E27FC236}">
                <a16:creationId xmlns:a16="http://schemas.microsoft.com/office/drawing/2014/main" id="{FC6AA9D8-77A8-B043-B0EE-F28C63C6DD77}"/>
              </a:ext>
            </a:extLst>
          </p:cNvPr>
          <p:cNvSpPr/>
          <p:nvPr/>
        </p:nvSpPr>
        <p:spPr>
          <a:xfrm rot="17846436">
            <a:off x="980721" y="5690139"/>
            <a:ext cx="695897" cy="798380"/>
          </a:xfrm>
          <a:prstGeom prst="irregularSeal1">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1426655-01C3-173A-0773-8752E3C2DB03}"/>
              </a:ext>
            </a:extLst>
          </p:cNvPr>
          <p:cNvSpPr txBox="1"/>
          <p:nvPr/>
        </p:nvSpPr>
        <p:spPr>
          <a:xfrm>
            <a:off x="9077899" y="2542008"/>
            <a:ext cx="3125117" cy="954107"/>
          </a:xfrm>
          <a:prstGeom prst="rect">
            <a:avLst/>
          </a:prstGeom>
          <a:solidFill>
            <a:srgbClr val="00B0F0"/>
          </a:solidFill>
        </p:spPr>
        <p:txBody>
          <a:bodyPr wrap="square">
            <a:spAutoFit/>
          </a:bodyPr>
          <a:lstStyle/>
          <a:p>
            <a:pPr algn="l"/>
            <a:r>
              <a:rPr lang="en-US" sz="2800" b="0" i="0" dirty="0">
                <a:effectLst/>
                <a:latin typeface="Anton" pitchFamily="2" charset="0"/>
                <a:hlinkClick r:id="rId9">
                  <a:extLst>
                    <a:ext uri="{A12FA001-AC4F-418D-AE19-62706E023703}">
                      <ahyp:hlinkClr xmlns:ahyp="http://schemas.microsoft.com/office/drawing/2018/hyperlinkcolor" val="tx"/>
                    </a:ext>
                  </a:extLst>
                </a:hlinkClick>
              </a:rPr>
              <a:t>Coach Assessment Guide</a:t>
            </a:r>
            <a:endParaRPr lang="en-US" sz="2800" b="0" i="0" dirty="0">
              <a:effectLst/>
              <a:latin typeface="Anton" pitchFamily="2" charset="0"/>
            </a:endParaRPr>
          </a:p>
        </p:txBody>
      </p:sp>
      <p:sp>
        <p:nvSpPr>
          <p:cNvPr id="15" name="TextBox 14">
            <a:extLst>
              <a:ext uri="{FF2B5EF4-FFF2-40B4-BE49-F238E27FC236}">
                <a16:creationId xmlns:a16="http://schemas.microsoft.com/office/drawing/2014/main" id="{ED89C4BF-2BE3-087F-A105-E35E9FB8F128}"/>
              </a:ext>
            </a:extLst>
          </p:cNvPr>
          <p:cNvSpPr txBox="1"/>
          <p:nvPr/>
        </p:nvSpPr>
        <p:spPr>
          <a:xfrm>
            <a:off x="9077897" y="3448280"/>
            <a:ext cx="3114103" cy="2308324"/>
          </a:xfrm>
          <a:prstGeom prst="rect">
            <a:avLst/>
          </a:prstGeom>
          <a:solidFill>
            <a:srgbClr val="00B0F0"/>
          </a:solidFill>
        </p:spPr>
        <p:txBody>
          <a:bodyPr wrap="square" rtlCol="0">
            <a:spAutoFit/>
          </a:bodyPr>
          <a:lstStyle/>
          <a:p>
            <a:r>
              <a:rPr lang="en-US" dirty="0"/>
              <a:t>In order to get started, coaches must be USPTA or PTR certified and in good standing with their organization to assess players aged 7-8 years old from orange to green ball.</a:t>
            </a:r>
          </a:p>
          <a:p>
            <a:endParaRPr lang="en-US" dirty="0"/>
          </a:p>
        </p:txBody>
      </p:sp>
    </p:spTree>
    <p:extLst>
      <p:ext uri="{BB962C8B-B14F-4D97-AF65-F5344CB8AC3E}">
        <p14:creationId xmlns:p14="http://schemas.microsoft.com/office/powerpoint/2010/main" val="2259740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5C33C673-BE3F-5F4C-5EE9-7C154CF11DFA}"/>
              </a:ext>
            </a:extLst>
          </p:cNvPr>
          <p:cNvPicPr>
            <a:picLocks noChangeAspect="1"/>
          </p:cNvPicPr>
          <p:nvPr/>
        </p:nvPicPr>
        <p:blipFill>
          <a:blip r:embed="rId4"/>
          <a:stretch>
            <a:fillRect/>
          </a:stretch>
        </p:blipFill>
        <p:spPr>
          <a:xfrm>
            <a:off x="4003007" y="1795751"/>
            <a:ext cx="4643630" cy="2323798"/>
          </a:xfrm>
          <a:prstGeom prst="rect">
            <a:avLst/>
          </a:prstGeom>
        </p:spPr>
      </p:pic>
      <p:sp>
        <p:nvSpPr>
          <p:cNvPr id="4" name="TextBox 3">
            <a:extLst>
              <a:ext uri="{FF2B5EF4-FFF2-40B4-BE49-F238E27FC236}">
                <a16:creationId xmlns:a16="http://schemas.microsoft.com/office/drawing/2014/main" id="{087B89F2-26C8-655E-2CA7-943F62B337A2}"/>
              </a:ext>
            </a:extLst>
          </p:cNvPr>
          <p:cNvSpPr txBox="1"/>
          <p:nvPr/>
        </p:nvSpPr>
        <p:spPr>
          <a:xfrm>
            <a:off x="1288974" y="4344508"/>
            <a:ext cx="10036366" cy="1354217"/>
          </a:xfrm>
          <a:prstGeom prst="rect">
            <a:avLst/>
          </a:prstGeom>
          <a:noFill/>
        </p:spPr>
        <p:txBody>
          <a:bodyPr wrap="square">
            <a:spAutoFit/>
          </a:bodyPr>
          <a:lstStyle/>
          <a:p>
            <a:pPr algn="ctr"/>
            <a:r>
              <a:rPr lang="en-US" sz="2000" b="0" i="0" dirty="0">
                <a:effectLst/>
                <a:latin typeface="Graphik Regular"/>
              </a:rPr>
              <a:t>USTA Southern is enlarging its junior tournament series. In 2023, we are expanding </a:t>
            </a:r>
          </a:p>
          <a:p>
            <a:pPr algn="ctr"/>
            <a:r>
              <a:rPr lang="en-US" sz="2000" b="0" i="0" dirty="0">
                <a:effectLst/>
                <a:latin typeface="Graphik Regular"/>
              </a:rPr>
              <a:t>10U advanced play, adding yellow ball to our circuits that originally was for green ball only.</a:t>
            </a:r>
          </a:p>
          <a:p>
            <a:pPr algn="ctr"/>
            <a:endParaRPr lang="en-US" b="0" i="0" dirty="0">
              <a:effectLst/>
              <a:latin typeface="Graphik Regular"/>
            </a:endParaRPr>
          </a:p>
          <a:p>
            <a:pPr algn="ctr"/>
            <a:r>
              <a:rPr lang="en-US" sz="2400" dirty="0">
                <a:solidFill>
                  <a:schemeClr val="bg2"/>
                </a:solidFill>
                <a:latin typeface="Graphik Regular"/>
                <a:hlinkClick r:id="rId3">
                  <a:extLst>
                    <a:ext uri="{A12FA001-AC4F-418D-AE19-62706E023703}">
                      <ahyp:hlinkClr xmlns:ahyp="http://schemas.microsoft.com/office/drawing/2018/hyperlinkcolor" val="tx"/>
                    </a:ext>
                  </a:extLst>
                </a:hlinkClick>
              </a:rPr>
              <a:t>USTA SOUTHERN GRAND PRIX</a:t>
            </a:r>
            <a:endParaRPr lang="en-US" sz="2400" dirty="0">
              <a:solidFill>
                <a:schemeClr val="bg2"/>
              </a:solidFill>
            </a:endParaRPr>
          </a:p>
        </p:txBody>
      </p:sp>
      <p:sp>
        <p:nvSpPr>
          <p:cNvPr id="6" name="TextBox 5">
            <a:extLst>
              <a:ext uri="{FF2B5EF4-FFF2-40B4-BE49-F238E27FC236}">
                <a16:creationId xmlns:a16="http://schemas.microsoft.com/office/drawing/2014/main" id="{8CE57390-0E1B-1827-7A13-C059A2F379E8}"/>
              </a:ext>
            </a:extLst>
          </p:cNvPr>
          <p:cNvSpPr txBox="1"/>
          <p:nvPr/>
        </p:nvSpPr>
        <p:spPr>
          <a:xfrm>
            <a:off x="1069410" y="193708"/>
            <a:ext cx="6565279" cy="1569660"/>
          </a:xfrm>
          <a:prstGeom prst="rect">
            <a:avLst/>
          </a:prstGeom>
          <a:noFill/>
        </p:spPr>
        <p:txBody>
          <a:bodyPr wrap="square">
            <a:spAutoFit/>
          </a:bodyPr>
          <a:lstStyle/>
          <a:p>
            <a:r>
              <a:rPr lang="en-US" sz="4800" i="0" dirty="0">
                <a:effectLst/>
                <a:latin typeface="Anton" pitchFamily="2" charset="0"/>
              </a:rPr>
              <a:t>CALLING ALL 10 AND UNDER </a:t>
            </a:r>
          </a:p>
          <a:p>
            <a:r>
              <a:rPr lang="en-US" sz="4800" i="0" dirty="0">
                <a:effectLst/>
                <a:latin typeface="Anton" pitchFamily="2" charset="0"/>
              </a:rPr>
              <a:t>ADVANCED PLAYERS! </a:t>
            </a:r>
          </a:p>
        </p:txBody>
      </p:sp>
    </p:spTree>
    <p:extLst>
      <p:ext uri="{BB962C8B-B14F-4D97-AF65-F5344CB8AC3E}">
        <p14:creationId xmlns:p14="http://schemas.microsoft.com/office/powerpoint/2010/main" val="151321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D560569D-6F7B-6706-E4E5-B2FFBFC0D8EE}"/>
              </a:ext>
            </a:extLst>
          </p:cNvPr>
          <p:cNvGraphicFramePr>
            <a:graphicFrameLocks noChangeAspect="1"/>
          </p:cNvGraphicFramePr>
          <p:nvPr>
            <p:extLst>
              <p:ext uri="{D42A27DB-BD31-4B8C-83A1-F6EECF244321}">
                <p14:modId xmlns:p14="http://schemas.microsoft.com/office/powerpoint/2010/main" val="1767374463"/>
              </p:ext>
            </p:extLst>
          </p:nvPr>
        </p:nvGraphicFramePr>
        <p:xfrm>
          <a:off x="188260" y="188258"/>
          <a:ext cx="5037978" cy="6520524"/>
        </p:xfrm>
        <a:graphic>
          <a:graphicData uri="http://schemas.openxmlformats.org/presentationml/2006/ole">
            <mc:AlternateContent xmlns:mc="http://schemas.openxmlformats.org/markup-compatibility/2006">
              <mc:Choice xmlns:v="urn:schemas-microsoft-com:vml" Requires="v">
                <p:oleObj name="Acrobat Document" r:id="rId3" imgW="5829252" imgH="7543510" progId="Acrobat.Document.DC">
                  <p:embed/>
                </p:oleObj>
              </mc:Choice>
              <mc:Fallback>
                <p:oleObj name="Acrobat Document" r:id="rId3" imgW="5829252" imgH="7543510" progId="Acrobat.Document.DC">
                  <p:embed/>
                  <p:pic>
                    <p:nvPicPr>
                      <p:cNvPr id="3" name="Object 2">
                        <a:extLst>
                          <a:ext uri="{FF2B5EF4-FFF2-40B4-BE49-F238E27FC236}">
                            <a16:creationId xmlns:a16="http://schemas.microsoft.com/office/drawing/2014/main" id="{D560569D-6F7B-6706-E4E5-B2FFBFC0D8EE}"/>
                          </a:ext>
                        </a:extLst>
                      </p:cNvPr>
                      <p:cNvPicPr/>
                      <p:nvPr/>
                    </p:nvPicPr>
                    <p:blipFill>
                      <a:blip r:embed="rId4"/>
                      <a:stretch>
                        <a:fillRect/>
                      </a:stretch>
                    </p:blipFill>
                    <p:spPr>
                      <a:xfrm>
                        <a:off x="188260" y="188258"/>
                        <a:ext cx="5037978" cy="652052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FEB3D99-9BC1-F26B-B29D-6CFE5CAE6943}"/>
              </a:ext>
            </a:extLst>
          </p:cNvPr>
          <p:cNvGraphicFramePr>
            <a:graphicFrameLocks noChangeAspect="1"/>
          </p:cNvGraphicFramePr>
          <p:nvPr>
            <p:extLst>
              <p:ext uri="{D42A27DB-BD31-4B8C-83A1-F6EECF244321}">
                <p14:modId xmlns:p14="http://schemas.microsoft.com/office/powerpoint/2010/main" val="3512541539"/>
              </p:ext>
            </p:extLst>
          </p:nvPr>
        </p:nvGraphicFramePr>
        <p:xfrm>
          <a:off x="5504424" y="199946"/>
          <a:ext cx="5038070" cy="6520642"/>
        </p:xfrm>
        <a:graphic>
          <a:graphicData uri="http://schemas.openxmlformats.org/presentationml/2006/ole">
            <mc:AlternateContent xmlns:mc="http://schemas.openxmlformats.org/markup-compatibility/2006">
              <mc:Choice xmlns:v="urn:schemas-microsoft-com:vml" Requires="v">
                <p:oleObj name="Acrobat Document" r:id="rId5" imgW="5829252" imgH="7543510" progId="Acrobat.Document.DC">
                  <p:embed/>
                </p:oleObj>
              </mc:Choice>
              <mc:Fallback>
                <p:oleObj name="Acrobat Document" r:id="rId5" imgW="5829252" imgH="7543510" progId="Acrobat.Document.DC">
                  <p:embed/>
                  <p:pic>
                    <p:nvPicPr>
                      <p:cNvPr id="4" name="Object 3">
                        <a:extLst>
                          <a:ext uri="{FF2B5EF4-FFF2-40B4-BE49-F238E27FC236}">
                            <a16:creationId xmlns:a16="http://schemas.microsoft.com/office/drawing/2014/main" id="{5FEB3D99-9BC1-F26B-B29D-6CFE5CAE6943}"/>
                          </a:ext>
                        </a:extLst>
                      </p:cNvPr>
                      <p:cNvPicPr/>
                      <p:nvPr/>
                    </p:nvPicPr>
                    <p:blipFill>
                      <a:blip r:embed="rId6"/>
                      <a:stretch>
                        <a:fillRect/>
                      </a:stretch>
                    </p:blipFill>
                    <p:spPr>
                      <a:xfrm>
                        <a:off x="5504424" y="199946"/>
                        <a:ext cx="5038070" cy="6520642"/>
                      </a:xfrm>
                      <a:prstGeom prst="rect">
                        <a:avLst/>
                      </a:prstGeom>
                    </p:spPr>
                  </p:pic>
                </p:oleObj>
              </mc:Fallback>
            </mc:AlternateContent>
          </a:graphicData>
        </a:graphic>
      </p:graphicFrame>
    </p:spTree>
    <p:extLst>
      <p:ext uri="{BB962C8B-B14F-4D97-AF65-F5344CB8AC3E}">
        <p14:creationId xmlns:p14="http://schemas.microsoft.com/office/powerpoint/2010/main" val="264339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82"/>
          <p:cNvSpPr txBox="1">
            <a:spLocks noGrp="1"/>
          </p:cNvSpPr>
          <p:nvPr>
            <p:ph type="subTitle" idx="1"/>
          </p:nvPr>
        </p:nvSpPr>
        <p:spPr>
          <a:xfrm>
            <a:off x="1469163" y="5999300"/>
            <a:ext cx="8458200" cy="8586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dirty="0">
                <a:solidFill>
                  <a:schemeClr val="tx1"/>
                </a:solidFill>
              </a:rPr>
              <a:t>PARENT WEBINAR</a:t>
            </a:r>
            <a:endParaRPr dirty="0">
              <a:solidFill>
                <a:schemeClr val="tx1"/>
              </a:solidFill>
            </a:endParaRPr>
          </a:p>
        </p:txBody>
      </p:sp>
      <p:pic>
        <p:nvPicPr>
          <p:cNvPr id="9" name="Google Shape;1034;p122">
            <a:extLst>
              <a:ext uri="{FF2B5EF4-FFF2-40B4-BE49-F238E27FC236}">
                <a16:creationId xmlns:a16="http://schemas.microsoft.com/office/drawing/2014/main" id="{0A8775AF-40E3-7560-7738-7DACFE3E3A3A}"/>
              </a:ext>
            </a:extLst>
          </p:cNvPr>
          <p:cNvPicPr preferRelativeResize="0"/>
          <p:nvPr/>
        </p:nvPicPr>
        <p:blipFill rotWithShape="1">
          <a:blip r:embed="rId3">
            <a:alphaModFix/>
          </a:blip>
          <a:srcRect l="28036" t="4484" b="34751"/>
          <a:stretch/>
        </p:blipFill>
        <p:spPr>
          <a:xfrm>
            <a:off x="0" y="0"/>
            <a:ext cx="6091546" cy="3428163"/>
          </a:xfrm>
          <a:prstGeom prst="rect">
            <a:avLst/>
          </a:prstGeom>
          <a:noFill/>
          <a:ln>
            <a:noFill/>
          </a:ln>
        </p:spPr>
      </p:pic>
      <p:pic>
        <p:nvPicPr>
          <p:cNvPr id="11" name="Google Shape;1035;p122">
            <a:extLst>
              <a:ext uri="{FF2B5EF4-FFF2-40B4-BE49-F238E27FC236}">
                <a16:creationId xmlns:a16="http://schemas.microsoft.com/office/drawing/2014/main" id="{7EF5F8A1-3D06-8A80-8713-7E2464B92FB5}"/>
              </a:ext>
            </a:extLst>
          </p:cNvPr>
          <p:cNvPicPr preferRelativeResize="0"/>
          <p:nvPr/>
        </p:nvPicPr>
        <p:blipFill rotWithShape="1">
          <a:blip r:embed="rId4">
            <a:alphaModFix/>
          </a:blip>
          <a:srcRect l="26959" t="8967" b="29357"/>
          <a:stretch/>
        </p:blipFill>
        <p:spPr>
          <a:xfrm>
            <a:off x="0" y="3429837"/>
            <a:ext cx="6091546" cy="3428163"/>
          </a:xfrm>
          <a:prstGeom prst="rect">
            <a:avLst/>
          </a:prstGeom>
          <a:noFill/>
          <a:ln>
            <a:noFill/>
          </a:ln>
        </p:spPr>
      </p:pic>
      <p:sp>
        <p:nvSpPr>
          <p:cNvPr id="15" name="Google Shape;1036;p122">
            <a:extLst>
              <a:ext uri="{FF2B5EF4-FFF2-40B4-BE49-F238E27FC236}">
                <a16:creationId xmlns:a16="http://schemas.microsoft.com/office/drawing/2014/main" id="{31F7E000-AE64-8E04-2CA7-18156D5DEFD3}"/>
              </a:ext>
            </a:extLst>
          </p:cNvPr>
          <p:cNvSpPr txBox="1">
            <a:spLocks/>
          </p:cNvSpPr>
          <p:nvPr/>
        </p:nvSpPr>
        <p:spPr>
          <a:xfrm>
            <a:off x="6393445" y="843831"/>
            <a:ext cx="5143500" cy="1007700"/>
          </a:xfrm>
          <a:prstGeom prst="rect">
            <a:avLst/>
          </a:prstGeom>
          <a:noFill/>
          <a:ln>
            <a:noFill/>
          </a:ln>
        </p:spPr>
        <p:txBody>
          <a:bodyPr spcFirstLastPara="1" wrap="square" lIns="0" tIns="0" rIns="0" bIns="0" anchor="b" anchorCtr="0">
            <a:normAutofit fontScale="5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900"/>
              <a:buFont typeface="Anton"/>
              <a:buNone/>
              <a:defRPr sz="6900" b="0" i="0" u="none" strike="noStrike" cap="none">
                <a:solidFill>
                  <a:schemeClr val="dk1"/>
                </a:solidFill>
                <a:latin typeface="Anton"/>
                <a:ea typeface="Anton"/>
                <a:cs typeface="Anton"/>
                <a:sym typeface="Anton"/>
              </a:defRPr>
            </a:lvl1pPr>
            <a:lvl2pPr marR="0" lvl="1" algn="ctr" rtl="0">
              <a:lnSpc>
                <a:spcPct val="100000"/>
              </a:lnSpc>
              <a:spcBef>
                <a:spcPts val="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900"/>
              <a:buFont typeface="Arial"/>
              <a:buNone/>
              <a:defRPr sz="6900" b="0" i="0" u="none" strike="noStrike" cap="none">
                <a:solidFill>
                  <a:schemeClr val="dk1"/>
                </a:solidFill>
                <a:latin typeface="Arial"/>
                <a:ea typeface="Arial"/>
                <a:cs typeface="Arial"/>
                <a:sym typeface="Arial"/>
              </a:defRPr>
            </a:lvl9pPr>
          </a:lstStyle>
          <a:p>
            <a:pPr defTabSz="914400"/>
            <a:r>
              <a:rPr lang="en-US" kern="0" dirty="0"/>
              <a:t>Junior Competition </a:t>
            </a:r>
            <a:br>
              <a:rPr lang="en-US" kern="0" dirty="0"/>
            </a:br>
            <a:r>
              <a:rPr lang="en-US" kern="0" dirty="0"/>
              <a:t>Tennis Journey</a:t>
            </a:r>
          </a:p>
        </p:txBody>
      </p:sp>
      <p:sp>
        <p:nvSpPr>
          <p:cNvPr id="17" name="TextBox 16">
            <a:extLst>
              <a:ext uri="{FF2B5EF4-FFF2-40B4-BE49-F238E27FC236}">
                <a16:creationId xmlns:a16="http://schemas.microsoft.com/office/drawing/2014/main" id="{11303027-A4D0-2125-7857-B751A906B522}"/>
              </a:ext>
            </a:extLst>
          </p:cNvPr>
          <p:cNvSpPr txBox="1"/>
          <p:nvPr/>
        </p:nvSpPr>
        <p:spPr>
          <a:xfrm>
            <a:off x="6371472" y="1843757"/>
            <a:ext cx="6130342" cy="400110"/>
          </a:xfrm>
          <a:prstGeom prst="rect">
            <a:avLst/>
          </a:prstGeom>
          <a:noFill/>
        </p:spPr>
        <p:txBody>
          <a:bodyPr wrap="square">
            <a:spAutoFit/>
          </a:bodyPr>
          <a:lstStyle/>
          <a:p>
            <a:pPr marL="0" indent="0">
              <a:spcAft>
                <a:spcPts val="1600"/>
              </a:spcAft>
            </a:pPr>
            <a:r>
              <a:rPr lang="en-US" sz="2000" b="1" dirty="0">
                <a:latin typeface="Inter" panose="020B0604020202020204" charset="0"/>
                <a:ea typeface="Inter" panose="020B0604020202020204" charset="0"/>
              </a:rPr>
              <a:t>A Pathway to Success</a:t>
            </a:r>
          </a:p>
        </p:txBody>
      </p:sp>
      <p:sp>
        <p:nvSpPr>
          <p:cNvPr id="19" name="TextBox 18">
            <a:extLst>
              <a:ext uri="{FF2B5EF4-FFF2-40B4-BE49-F238E27FC236}">
                <a16:creationId xmlns:a16="http://schemas.microsoft.com/office/drawing/2014/main" id="{31A798B2-9496-9E3B-488C-0024962AD239}"/>
              </a:ext>
            </a:extLst>
          </p:cNvPr>
          <p:cNvSpPr txBox="1"/>
          <p:nvPr/>
        </p:nvSpPr>
        <p:spPr>
          <a:xfrm>
            <a:off x="6377058" y="2365042"/>
            <a:ext cx="5410990" cy="2308324"/>
          </a:xfrm>
          <a:prstGeom prst="rect">
            <a:avLst/>
          </a:prstGeom>
          <a:noFill/>
        </p:spPr>
        <p:txBody>
          <a:bodyPr wrap="square">
            <a:spAutoFit/>
          </a:bodyPr>
          <a:lstStyle/>
          <a:p>
            <a:pPr marL="0" indent="0">
              <a:spcAft>
                <a:spcPts val="1600"/>
              </a:spcAft>
              <a:buNone/>
            </a:pPr>
            <a:r>
              <a:rPr lang="en-US" b="0" i="0" dirty="0">
                <a:effectLst/>
                <a:latin typeface="Graphik Regular"/>
              </a:rPr>
              <a:t>From junior tennis players who are just getting the hang of it to those competing at the highest levels, the USTA provides play formats and programs to give kids the best opportunities to succeed and keep playing tennis. Through the USTA’s </a:t>
            </a:r>
            <a:r>
              <a:rPr lang="en-US" b="0" i="0" dirty="0">
                <a:effectLst/>
                <a:latin typeface="Graphik Regular"/>
                <a:hlinkClick r:id="rId5"/>
              </a:rPr>
              <a:t>American Development Model</a:t>
            </a:r>
            <a:r>
              <a:rPr lang="en-US" b="0" i="0" dirty="0">
                <a:effectLst/>
                <a:latin typeface="Graphik Regular"/>
              </a:rPr>
              <a:t> framework, junior tennis players can learn to compete according to their age and ability to be on the path to self-confidence and having fun.</a:t>
            </a:r>
          </a:p>
        </p:txBody>
      </p:sp>
    </p:spTree>
    <p:extLst>
      <p:ext uri="{BB962C8B-B14F-4D97-AF65-F5344CB8AC3E}">
        <p14:creationId xmlns:p14="http://schemas.microsoft.com/office/powerpoint/2010/main" val="2730691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82"/>
          <p:cNvSpPr txBox="1">
            <a:spLocks noGrp="1"/>
          </p:cNvSpPr>
          <p:nvPr>
            <p:ph type="subTitle" idx="1"/>
          </p:nvPr>
        </p:nvSpPr>
        <p:spPr>
          <a:xfrm>
            <a:off x="1469163" y="5999300"/>
            <a:ext cx="8458200" cy="858600"/>
          </a:xfrm>
          <a:prstGeom prst="rect">
            <a:avLst/>
          </a:prstGeom>
        </p:spPr>
        <p:txBody>
          <a:bodyPr spcFirstLastPara="1" wrap="square" lIns="0" tIns="0" rIns="0" bIns="0" anchor="ctr" anchorCtr="0">
            <a:normAutofit/>
          </a:bodyPr>
          <a:lstStyle/>
          <a:p>
            <a:pPr marL="0" indent="0"/>
            <a:endParaRPr lang="en-US" dirty="0">
              <a:solidFill>
                <a:schemeClr val="tx1"/>
              </a:solidFill>
            </a:endParaRPr>
          </a:p>
          <a:p>
            <a:pPr marL="0" indent="0"/>
            <a:r>
              <a:rPr lang="en-US" dirty="0">
                <a:solidFill>
                  <a:schemeClr val="tx1"/>
                </a:solidFill>
              </a:rPr>
              <a:t>PARENT WEBINAR</a:t>
            </a:r>
          </a:p>
          <a:p>
            <a:pPr marL="0" lvl="0" indent="0" algn="l" rtl="0">
              <a:spcBef>
                <a:spcPts val="0"/>
              </a:spcBef>
              <a:spcAft>
                <a:spcPts val="0"/>
              </a:spcAft>
              <a:buNone/>
            </a:pPr>
            <a:endParaRPr dirty="0"/>
          </a:p>
        </p:txBody>
      </p:sp>
      <p:pic>
        <p:nvPicPr>
          <p:cNvPr id="2" name="Picture 1" descr="Table&#10;&#10;Description automatically generated">
            <a:extLst>
              <a:ext uri="{FF2B5EF4-FFF2-40B4-BE49-F238E27FC236}">
                <a16:creationId xmlns:a16="http://schemas.microsoft.com/office/drawing/2014/main" id="{83F5B747-0475-7655-0FBA-485BD7CCD494}"/>
              </a:ext>
            </a:extLst>
          </p:cNvPr>
          <p:cNvPicPr>
            <a:picLocks noChangeAspect="1"/>
          </p:cNvPicPr>
          <p:nvPr/>
        </p:nvPicPr>
        <p:blipFill rotWithShape="1">
          <a:blip r:embed="rId3">
            <a:extLst>
              <a:ext uri="{28A0092B-C50C-407E-A947-70E740481C1C}">
                <a14:useLocalDpi xmlns:a14="http://schemas.microsoft.com/office/drawing/2010/main" val="0"/>
              </a:ext>
            </a:extLst>
          </a:blip>
          <a:srcRect l="4147" t="20167" r="51074" b="30507"/>
          <a:stretch/>
        </p:blipFill>
        <p:spPr>
          <a:xfrm>
            <a:off x="0" y="0"/>
            <a:ext cx="6870700" cy="5268481"/>
          </a:xfrm>
          <a:prstGeom prst="rect">
            <a:avLst/>
          </a:prstGeom>
        </p:spPr>
      </p:pic>
      <p:pic>
        <p:nvPicPr>
          <p:cNvPr id="3" name="Picture 2" descr="Table&#10;&#10;Description automatically generated">
            <a:extLst>
              <a:ext uri="{FF2B5EF4-FFF2-40B4-BE49-F238E27FC236}">
                <a16:creationId xmlns:a16="http://schemas.microsoft.com/office/drawing/2014/main" id="{98FC431E-6A38-4BE3-480C-45A18FA57339}"/>
              </a:ext>
            </a:extLst>
          </p:cNvPr>
          <p:cNvPicPr>
            <a:picLocks noChangeAspect="1"/>
          </p:cNvPicPr>
          <p:nvPr/>
        </p:nvPicPr>
        <p:blipFill rotWithShape="1">
          <a:blip r:embed="rId3">
            <a:extLst>
              <a:ext uri="{28A0092B-C50C-407E-A947-70E740481C1C}">
                <a14:useLocalDpi xmlns:a14="http://schemas.microsoft.com/office/drawing/2010/main" val="0"/>
              </a:ext>
            </a:extLst>
          </a:blip>
          <a:srcRect l="4147" t="39367" r="51074" b="30507"/>
          <a:stretch/>
        </p:blipFill>
        <p:spPr>
          <a:xfrm>
            <a:off x="0" y="1562100"/>
            <a:ext cx="6870025" cy="3217406"/>
          </a:xfrm>
          <a:prstGeom prst="rect">
            <a:avLst/>
          </a:prstGeom>
        </p:spPr>
      </p:pic>
      <p:pic>
        <p:nvPicPr>
          <p:cNvPr id="4" name="Picture 3" descr="Table&#10;&#10;Description automatically generated">
            <a:extLst>
              <a:ext uri="{FF2B5EF4-FFF2-40B4-BE49-F238E27FC236}">
                <a16:creationId xmlns:a16="http://schemas.microsoft.com/office/drawing/2014/main" id="{A9D6CA31-389C-092D-3775-EA37B9505081}"/>
              </a:ext>
            </a:extLst>
          </p:cNvPr>
          <p:cNvPicPr>
            <a:picLocks noChangeAspect="1"/>
          </p:cNvPicPr>
          <p:nvPr/>
        </p:nvPicPr>
        <p:blipFill rotWithShape="1">
          <a:blip r:embed="rId3">
            <a:extLst>
              <a:ext uri="{28A0092B-C50C-407E-A947-70E740481C1C}">
                <a14:useLocalDpi xmlns:a14="http://schemas.microsoft.com/office/drawing/2010/main" val="0"/>
              </a:ext>
            </a:extLst>
          </a:blip>
          <a:srcRect l="4147" t="70222" r="51074" b="1535"/>
          <a:stretch/>
        </p:blipFill>
        <p:spPr>
          <a:xfrm>
            <a:off x="-1" y="3844320"/>
            <a:ext cx="6876623" cy="3013680"/>
          </a:xfrm>
          <a:prstGeom prst="rect">
            <a:avLst/>
          </a:prstGeom>
        </p:spPr>
      </p:pic>
    </p:spTree>
    <p:extLst>
      <p:ext uri="{BB962C8B-B14F-4D97-AF65-F5344CB8AC3E}">
        <p14:creationId xmlns:p14="http://schemas.microsoft.com/office/powerpoint/2010/main" val="2109991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C31BBD76-497F-942D-D45B-2ACF8C83EFBA}"/>
              </a:ext>
            </a:extLst>
          </p:cNvPr>
          <p:cNvPicPr>
            <a:picLocks noChangeAspect="1"/>
          </p:cNvPicPr>
          <p:nvPr/>
        </p:nvPicPr>
        <p:blipFill rotWithShape="1">
          <a:blip r:embed="rId3">
            <a:extLst>
              <a:ext uri="{28A0092B-C50C-407E-A947-70E740481C1C}">
                <a14:useLocalDpi xmlns:a14="http://schemas.microsoft.com/office/drawing/2010/main" val="0"/>
              </a:ext>
            </a:extLst>
          </a:blip>
          <a:srcRect l="5238" t="2593" r="7461"/>
          <a:stretch/>
        </p:blipFill>
        <p:spPr>
          <a:xfrm>
            <a:off x="2587226" y="0"/>
            <a:ext cx="3594100" cy="6874533"/>
          </a:xfrm>
          <a:prstGeom prst="rect">
            <a:avLst/>
          </a:prstGeom>
        </p:spPr>
      </p:pic>
      <p:pic>
        <p:nvPicPr>
          <p:cNvPr id="7" name="Picture 6" descr="Text, letter&#10;&#10;Description automatically generated">
            <a:extLst>
              <a:ext uri="{FF2B5EF4-FFF2-40B4-BE49-F238E27FC236}">
                <a16:creationId xmlns:a16="http://schemas.microsoft.com/office/drawing/2014/main" id="{DC783F9B-3E5F-4052-3523-BA06FC08910E}"/>
              </a:ext>
            </a:extLst>
          </p:cNvPr>
          <p:cNvPicPr>
            <a:picLocks noChangeAspect="1"/>
          </p:cNvPicPr>
          <p:nvPr/>
        </p:nvPicPr>
        <p:blipFill rotWithShape="1">
          <a:blip r:embed="rId4">
            <a:extLst>
              <a:ext uri="{28A0092B-C50C-407E-A947-70E740481C1C}">
                <a14:useLocalDpi xmlns:a14="http://schemas.microsoft.com/office/drawing/2010/main" val="0"/>
              </a:ext>
            </a:extLst>
          </a:blip>
          <a:srcRect l="8639" t="2963" r="3188"/>
          <a:stretch/>
        </p:blipFill>
        <p:spPr>
          <a:xfrm>
            <a:off x="6158271" y="-1412"/>
            <a:ext cx="3594100" cy="6864919"/>
          </a:xfrm>
          <a:prstGeom prst="rect">
            <a:avLst/>
          </a:prstGeom>
        </p:spPr>
      </p:pic>
      <p:sp>
        <p:nvSpPr>
          <p:cNvPr id="9" name="Rectangle 8">
            <a:extLst>
              <a:ext uri="{FF2B5EF4-FFF2-40B4-BE49-F238E27FC236}">
                <a16:creationId xmlns:a16="http://schemas.microsoft.com/office/drawing/2014/main" id="{657BD37B-9E7F-5CEB-8120-A7AB860D05E4}"/>
              </a:ext>
            </a:extLst>
          </p:cNvPr>
          <p:cNvSpPr/>
          <p:nvPr/>
        </p:nvSpPr>
        <p:spPr>
          <a:xfrm>
            <a:off x="2730796" y="1021976"/>
            <a:ext cx="2750884" cy="6608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69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2" name="Picture 1">
            <a:extLst>
              <a:ext uri="{FF2B5EF4-FFF2-40B4-BE49-F238E27FC236}">
                <a16:creationId xmlns:a16="http://schemas.microsoft.com/office/drawing/2014/main" id="{F549B69E-B24F-D009-2E0D-18D9C08BA7BA}"/>
              </a:ext>
            </a:extLst>
          </p:cNvPr>
          <p:cNvPicPr>
            <a:picLocks noChangeAspect="1"/>
          </p:cNvPicPr>
          <p:nvPr/>
        </p:nvPicPr>
        <p:blipFill rotWithShape="1">
          <a:blip r:embed="rId3"/>
          <a:srcRect r="2922" b="11874"/>
          <a:stretch/>
        </p:blipFill>
        <p:spPr>
          <a:xfrm>
            <a:off x="3269303" y="0"/>
            <a:ext cx="5846918" cy="6858000"/>
          </a:xfrm>
          <a:prstGeom prst="rect">
            <a:avLst/>
          </a:prstGeom>
        </p:spPr>
      </p:pic>
      <p:sp>
        <p:nvSpPr>
          <p:cNvPr id="5" name="Rectangle 4">
            <a:extLst>
              <a:ext uri="{FF2B5EF4-FFF2-40B4-BE49-F238E27FC236}">
                <a16:creationId xmlns:a16="http://schemas.microsoft.com/office/drawing/2014/main" id="{631AE7B2-A506-2114-EA55-8152759B5897}"/>
              </a:ext>
            </a:extLst>
          </p:cNvPr>
          <p:cNvSpPr/>
          <p:nvPr/>
        </p:nvSpPr>
        <p:spPr>
          <a:xfrm>
            <a:off x="3459296" y="1795749"/>
            <a:ext cx="4770304" cy="13293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E6262E-ADF4-EC2E-68AC-E9A9913BB26D}"/>
              </a:ext>
            </a:extLst>
          </p:cNvPr>
          <p:cNvSpPr/>
          <p:nvPr/>
        </p:nvSpPr>
        <p:spPr>
          <a:xfrm>
            <a:off x="7906871" y="1641513"/>
            <a:ext cx="284309" cy="14935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310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Tree>
    <p:extLst>
      <p:ext uri="{BB962C8B-B14F-4D97-AF65-F5344CB8AC3E}">
        <p14:creationId xmlns:p14="http://schemas.microsoft.com/office/powerpoint/2010/main" val="267787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05051513-F23A-CE8D-1B7E-5D3B8C69C7BF}"/>
              </a:ext>
            </a:extLst>
          </p:cNvPr>
          <p:cNvPicPr>
            <a:picLocks noChangeAspect="1"/>
          </p:cNvPicPr>
          <p:nvPr/>
        </p:nvPicPr>
        <p:blipFill rotWithShape="1">
          <a:blip r:embed="rId3">
            <a:extLst>
              <a:ext uri="{28A0092B-C50C-407E-A947-70E740481C1C}">
                <a14:useLocalDpi xmlns:a14="http://schemas.microsoft.com/office/drawing/2010/main" val="0"/>
              </a:ext>
            </a:extLst>
          </a:blip>
          <a:srcRect l="1859"/>
          <a:stretch/>
        </p:blipFill>
        <p:spPr>
          <a:xfrm>
            <a:off x="4373253" y="-11015"/>
            <a:ext cx="5799448" cy="6858000"/>
          </a:xfrm>
          <a:prstGeom prst="rect">
            <a:avLst/>
          </a:prstGeom>
        </p:spPr>
      </p:pic>
      <p:sp>
        <p:nvSpPr>
          <p:cNvPr id="14" name="Rectangle 13">
            <a:extLst>
              <a:ext uri="{FF2B5EF4-FFF2-40B4-BE49-F238E27FC236}">
                <a16:creationId xmlns:a16="http://schemas.microsoft.com/office/drawing/2014/main" id="{BD9DF93C-041B-5D04-1B16-2C512E2C1088}"/>
              </a:ext>
            </a:extLst>
          </p:cNvPr>
          <p:cNvSpPr/>
          <p:nvPr/>
        </p:nvSpPr>
        <p:spPr>
          <a:xfrm rot="16200000">
            <a:off x="4736310" y="2582953"/>
            <a:ext cx="163916" cy="8767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2E2D31-1708-F985-A1A1-03815255214F}"/>
              </a:ext>
            </a:extLst>
          </p:cNvPr>
          <p:cNvSpPr/>
          <p:nvPr/>
        </p:nvSpPr>
        <p:spPr>
          <a:xfrm rot="16200000">
            <a:off x="4743383" y="3938760"/>
            <a:ext cx="163916" cy="8767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FE0B922-65E9-D07C-310E-7D8D89BE08E1}"/>
              </a:ext>
            </a:extLst>
          </p:cNvPr>
          <p:cNvSpPr txBox="1"/>
          <p:nvPr/>
        </p:nvSpPr>
        <p:spPr>
          <a:xfrm>
            <a:off x="1046603" y="337058"/>
            <a:ext cx="3646583" cy="954107"/>
          </a:xfrm>
          <a:prstGeom prst="rect">
            <a:avLst/>
          </a:prstGeom>
          <a:noFill/>
        </p:spPr>
        <p:txBody>
          <a:bodyPr wrap="square">
            <a:spAutoFit/>
          </a:bodyPr>
          <a:lstStyle/>
          <a:p>
            <a:r>
              <a:rPr lang="en-US" sz="3600" dirty="0">
                <a:latin typeface="Anton" pitchFamily="2" charset="0"/>
              </a:rPr>
              <a:t>DRAW OF 24-32 </a:t>
            </a:r>
          </a:p>
          <a:p>
            <a:r>
              <a:rPr lang="en-US" sz="2000" dirty="0">
                <a:latin typeface="Anton" pitchFamily="2" charset="0"/>
              </a:rPr>
              <a:t>WITH 8 SEEDS</a:t>
            </a:r>
          </a:p>
        </p:txBody>
      </p:sp>
      <p:sp>
        <p:nvSpPr>
          <p:cNvPr id="22" name="TextBox 21">
            <a:extLst>
              <a:ext uri="{FF2B5EF4-FFF2-40B4-BE49-F238E27FC236}">
                <a16:creationId xmlns:a16="http://schemas.microsoft.com/office/drawing/2014/main" id="{102EDB58-8284-0C76-EDFA-64F925DB3BB5}"/>
              </a:ext>
            </a:extLst>
          </p:cNvPr>
          <p:cNvSpPr txBox="1"/>
          <p:nvPr/>
        </p:nvSpPr>
        <p:spPr>
          <a:xfrm>
            <a:off x="1189822" y="1780267"/>
            <a:ext cx="2963537" cy="1631216"/>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Graphik Regular"/>
              </a:rPr>
              <a:t>Seed 1 Line 1 </a:t>
            </a:r>
          </a:p>
          <a:p>
            <a:pPr marL="285750" indent="-285750">
              <a:buFont typeface="Arial" panose="020B0604020202020204" pitchFamily="34" charset="0"/>
              <a:buChar char="•"/>
            </a:pPr>
            <a:r>
              <a:rPr lang="en-US" sz="1600" dirty="0">
                <a:latin typeface="Graphik Regular"/>
              </a:rPr>
              <a:t>Seed 2 Line 32 </a:t>
            </a:r>
          </a:p>
          <a:p>
            <a:pPr marL="285750" indent="-285750">
              <a:buFont typeface="Arial" panose="020B0604020202020204" pitchFamily="34" charset="0"/>
              <a:buChar char="•"/>
            </a:pPr>
            <a:r>
              <a:rPr lang="en-US" sz="1600" dirty="0">
                <a:latin typeface="Graphik Regular"/>
              </a:rPr>
              <a:t>Seeds 3 &amp; 4 Drawn at random for line 9 or 24 </a:t>
            </a:r>
          </a:p>
          <a:p>
            <a:pPr marL="285750" indent="-285750">
              <a:buFont typeface="Arial" panose="020B0604020202020204" pitchFamily="34" charset="0"/>
              <a:buChar char="•"/>
            </a:pPr>
            <a:r>
              <a:rPr lang="en-US" sz="1600" dirty="0">
                <a:latin typeface="Graphik Regular"/>
              </a:rPr>
              <a:t>Seeds 5-8 Drawn at random for line 5, 13, 20, or 28</a:t>
            </a:r>
          </a:p>
        </p:txBody>
      </p:sp>
      <p:sp>
        <p:nvSpPr>
          <p:cNvPr id="23" name="Rectangle 22">
            <a:extLst>
              <a:ext uri="{FF2B5EF4-FFF2-40B4-BE49-F238E27FC236}">
                <a16:creationId xmlns:a16="http://schemas.microsoft.com/office/drawing/2014/main" id="{B3DD388B-6800-BE4F-6B63-C4F720DB0957}"/>
              </a:ext>
            </a:extLst>
          </p:cNvPr>
          <p:cNvSpPr/>
          <p:nvPr/>
        </p:nvSpPr>
        <p:spPr>
          <a:xfrm rot="16200000">
            <a:off x="4730531" y="4719122"/>
            <a:ext cx="163916" cy="8767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54DD1E-46C6-A751-78E0-44E2920C9F16}"/>
              </a:ext>
            </a:extLst>
          </p:cNvPr>
          <p:cNvSpPr/>
          <p:nvPr/>
        </p:nvSpPr>
        <p:spPr>
          <a:xfrm rot="16200000">
            <a:off x="4739712" y="5499484"/>
            <a:ext cx="163916" cy="8767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F84C8F-0644-82CD-9CA5-A23F63BE6EA0}"/>
              </a:ext>
            </a:extLst>
          </p:cNvPr>
          <p:cNvSpPr/>
          <p:nvPr/>
        </p:nvSpPr>
        <p:spPr>
          <a:xfrm rot="16200000">
            <a:off x="4728696" y="6271575"/>
            <a:ext cx="163916" cy="8767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EAAD84F-E713-B659-CC75-3B413E8217D2}"/>
              </a:ext>
            </a:extLst>
          </p:cNvPr>
          <p:cNvSpPr/>
          <p:nvPr/>
        </p:nvSpPr>
        <p:spPr>
          <a:xfrm rot="16200000">
            <a:off x="4730533" y="257291"/>
            <a:ext cx="163916" cy="8767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5A126FC-A62A-93EE-6E8C-2AC270C5EE0F}"/>
              </a:ext>
            </a:extLst>
          </p:cNvPr>
          <p:cNvSpPr/>
          <p:nvPr/>
        </p:nvSpPr>
        <p:spPr>
          <a:xfrm rot="16200000">
            <a:off x="4739715" y="1026635"/>
            <a:ext cx="163916" cy="8767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80696B5-C780-BACE-C1AE-15A2EE17F4FC}"/>
              </a:ext>
            </a:extLst>
          </p:cNvPr>
          <p:cNvSpPr/>
          <p:nvPr/>
        </p:nvSpPr>
        <p:spPr>
          <a:xfrm rot="16200000">
            <a:off x="4739712" y="1808833"/>
            <a:ext cx="163916" cy="8767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647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5" name="TextBox 4">
            <a:extLst>
              <a:ext uri="{FF2B5EF4-FFF2-40B4-BE49-F238E27FC236}">
                <a16:creationId xmlns:a16="http://schemas.microsoft.com/office/drawing/2014/main" id="{5C9E691D-DD8C-17CD-8C4F-362194329705}"/>
              </a:ext>
            </a:extLst>
          </p:cNvPr>
          <p:cNvSpPr txBox="1"/>
          <p:nvPr/>
        </p:nvSpPr>
        <p:spPr>
          <a:xfrm>
            <a:off x="947447" y="2244553"/>
            <a:ext cx="6125378" cy="369332"/>
          </a:xfrm>
          <a:prstGeom prst="rect">
            <a:avLst/>
          </a:prstGeom>
          <a:noFill/>
        </p:spPr>
        <p:txBody>
          <a:bodyPr wrap="square">
            <a:spAutoFit/>
          </a:bodyPr>
          <a:lstStyle/>
          <a:p>
            <a:pPr algn="l"/>
            <a:r>
              <a:rPr lang="en-US" b="1" i="0" dirty="0">
                <a:effectLst/>
                <a:latin typeface="Graphik Regular"/>
                <a:hlinkClick r:id="rId3">
                  <a:extLst>
                    <a:ext uri="{A12FA001-AC4F-418D-AE19-62706E023703}">
                      <ahyp:hlinkClr xmlns:ahyp="http://schemas.microsoft.com/office/drawing/2018/hyperlinkcolor" val="tx"/>
                    </a:ext>
                  </a:extLst>
                </a:hlinkClick>
              </a:rPr>
              <a:t>JUNIOR NATIONAL STANDINGS LIST FAQS</a:t>
            </a:r>
            <a:endParaRPr lang="en-US" b="1" i="0" dirty="0">
              <a:effectLst/>
              <a:latin typeface="Graphik Regular"/>
            </a:endParaRPr>
          </a:p>
        </p:txBody>
      </p:sp>
      <p:sp>
        <p:nvSpPr>
          <p:cNvPr id="6" name="TextBox 5">
            <a:extLst>
              <a:ext uri="{FF2B5EF4-FFF2-40B4-BE49-F238E27FC236}">
                <a16:creationId xmlns:a16="http://schemas.microsoft.com/office/drawing/2014/main" id="{3769F193-438C-3C97-646C-242667F1BDBF}"/>
              </a:ext>
            </a:extLst>
          </p:cNvPr>
          <p:cNvSpPr txBox="1"/>
          <p:nvPr/>
        </p:nvSpPr>
        <p:spPr>
          <a:xfrm>
            <a:off x="925418" y="1264054"/>
            <a:ext cx="5475382" cy="646331"/>
          </a:xfrm>
          <a:prstGeom prst="rect">
            <a:avLst/>
          </a:prstGeom>
          <a:noFill/>
        </p:spPr>
        <p:txBody>
          <a:bodyPr wrap="square">
            <a:spAutoFit/>
          </a:bodyPr>
          <a:lstStyle/>
          <a:p>
            <a:pPr algn="l"/>
            <a:r>
              <a:rPr lang="en-US" b="1" i="0" dirty="0">
                <a:effectLst/>
                <a:latin typeface="Graphik Regular"/>
                <a:hlinkClick r:id="rId4">
                  <a:extLst>
                    <a:ext uri="{A12FA001-AC4F-418D-AE19-62706E023703}">
                      <ahyp:hlinkClr xmlns:ahyp="http://schemas.microsoft.com/office/drawing/2018/hyperlinkcolor" val="tx"/>
                    </a:ext>
                  </a:extLst>
                </a:hlinkClick>
              </a:rPr>
              <a:t>HOW USTA ASSIGNS RANKING POINTS FOR JUNIORS  (VIDEO)</a:t>
            </a:r>
            <a:endParaRPr lang="en-US" b="1" i="0" dirty="0">
              <a:effectLst/>
              <a:latin typeface="Graphik Regular"/>
            </a:endParaRPr>
          </a:p>
        </p:txBody>
      </p:sp>
      <p:sp>
        <p:nvSpPr>
          <p:cNvPr id="7" name="TextBox 6">
            <a:extLst>
              <a:ext uri="{FF2B5EF4-FFF2-40B4-BE49-F238E27FC236}">
                <a16:creationId xmlns:a16="http://schemas.microsoft.com/office/drawing/2014/main" id="{948FCD62-FB30-CFBD-9432-E7F0506FBE63}"/>
              </a:ext>
            </a:extLst>
          </p:cNvPr>
          <p:cNvSpPr txBox="1"/>
          <p:nvPr/>
        </p:nvSpPr>
        <p:spPr>
          <a:xfrm>
            <a:off x="947450" y="2923299"/>
            <a:ext cx="5166911" cy="671915"/>
          </a:xfrm>
          <a:prstGeom prst="rect">
            <a:avLst/>
          </a:prstGeom>
          <a:noFill/>
        </p:spPr>
        <p:txBody>
          <a:bodyPr wrap="square">
            <a:spAutoFit/>
          </a:bodyPr>
          <a:lstStyle/>
          <a:p>
            <a:pPr marR="0" lvl="0">
              <a:lnSpc>
                <a:spcPct val="107000"/>
              </a:lnSpc>
              <a:spcBef>
                <a:spcPts val="0"/>
              </a:spcBef>
              <a:spcAft>
                <a:spcPts val="450"/>
              </a:spcAft>
              <a:buSzPct val="69000"/>
              <a:tabLst>
                <a:tab pos="257175" algn="l"/>
              </a:tabLst>
            </a:pPr>
            <a:r>
              <a:rPr lang="en-US" sz="1800" b="1" dirty="0">
                <a:effectLst/>
                <a:latin typeface="Graphik Regular"/>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HOW TO CHECK TOURNAMENT RESULTS AND RANKING POINTS</a:t>
            </a:r>
            <a:endParaRPr lang="en-US" sz="1800" dirty="0">
              <a:effectLst/>
              <a:latin typeface="Graphik Regular"/>
              <a:ea typeface="Calibri" panose="020F0502020204030204" pitchFamily="34" charset="0"/>
              <a:cs typeface="Times New Roman" panose="02020603050405020304" pitchFamily="18" charset="0"/>
            </a:endParaRPr>
          </a:p>
        </p:txBody>
      </p:sp>
      <p:pic>
        <p:nvPicPr>
          <p:cNvPr id="9" name="Picture 8" descr="Table&#10;&#10;Description automatically generated">
            <a:extLst>
              <a:ext uri="{FF2B5EF4-FFF2-40B4-BE49-F238E27FC236}">
                <a16:creationId xmlns:a16="http://schemas.microsoft.com/office/drawing/2014/main" id="{875ADE36-A3A9-121B-4C3B-C8B37CEAFACA}"/>
              </a:ext>
            </a:extLst>
          </p:cNvPr>
          <p:cNvPicPr>
            <a:picLocks noChangeAspect="1"/>
          </p:cNvPicPr>
          <p:nvPr/>
        </p:nvPicPr>
        <p:blipFill rotWithShape="1">
          <a:blip r:embed="rId6">
            <a:extLst>
              <a:ext uri="{28A0092B-C50C-407E-A947-70E740481C1C}">
                <a14:useLocalDpi xmlns:a14="http://schemas.microsoft.com/office/drawing/2010/main" val="0"/>
              </a:ext>
            </a:extLst>
          </a:blip>
          <a:srcRect l="2759" t="963" r="2172" b="2009"/>
          <a:stretch/>
        </p:blipFill>
        <p:spPr>
          <a:xfrm>
            <a:off x="6083384" y="22036"/>
            <a:ext cx="6108616" cy="6858000"/>
          </a:xfrm>
          <a:prstGeom prst="rect">
            <a:avLst/>
          </a:prstGeom>
        </p:spPr>
      </p:pic>
      <p:sp>
        <p:nvSpPr>
          <p:cNvPr id="11" name="TextBox 10">
            <a:extLst>
              <a:ext uri="{FF2B5EF4-FFF2-40B4-BE49-F238E27FC236}">
                <a16:creationId xmlns:a16="http://schemas.microsoft.com/office/drawing/2014/main" id="{3302532F-06DD-DE35-9925-651F4F911294}"/>
              </a:ext>
            </a:extLst>
          </p:cNvPr>
          <p:cNvSpPr txBox="1"/>
          <p:nvPr/>
        </p:nvSpPr>
        <p:spPr>
          <a:xfrm>
            <a:off x="947451" y="3985219"/>
            <a:ext cx="5056742" cy="369332"/>
          </a:xfrm>
          <a:prstGeom prst="rect">
            <a:avLst/>
          </a:prstGeom>
          <a:noFill/>
        </p:spPr>
        <p:txBody>
          <a:bodyPr wrap="square">
            <a:spAutoFit/>
          </a:bodyPr>
          <a:lstStyle/>
          <a:p>
            <a:pPr algn="l"/>
            <a:r>
              <a:rPr lang="en-US" b="1" i="0" dirty="0">
                <a:effectLst/>
                <a:latin typeface="Graphik Regular"/>
                <a:hlinkClick r:id="rId7">
                  <a:extLst>
                    <a:ext uri="{A12FA001-AC4F-418D-AE19-62706E023703}">
                      <ahyp:hlinkClr xmlns:ahyp="http://schemas.microsoft.com/office/drawing/2018/hyperlinkcolor" val="tx"/>
                    </a:ext>
                  </a:extLst>
                </a:hlinkClick>
              </a:rPr>
              <a:t>THE PLAYER PROFILE RESULTS AND RANKINGS TAB</a:t>
            </a:r>
            <a:endParaRPr lang="en-US" b="1" i="0" dirty="0">
              <a:effectLst/>
              <a:latin typeface="Graphik Regular"/>
            </a:endParaRPr>
          </a:p>
        </p:txBody>
      </p:sp>
      <p:sp>
        <p:nvSpPr>
          <p:cNvPr id="13" name="TextBox 12">
            <a:extLst>
              <a:ext uri="{FF2B5EF4-FFF2-40B4-BE49-F238E27FC236}">
                <a16:creationId xmlns:a16="http://schemas.microsoft.com/office/drawing/2014/main" id="{EF741C7E-CB92-819C-B5DA-BC6083C47F58}"/>
              </a:ext>
            </a:extLst>
          </p:cNvPr>
          <p:cNvSpPr txBox="1"/>
          <p:nvPr/>
        </p:nvSpPr>
        <p:spPr>
          <a:xfrm>
            <a:off x="1024570" y="118298"/>
            <a:ext cx="3977089" cy="830997"/>
          </a:xfrm>
          <a:prstGeom prst="rect">
            <a:avLst/>
          </a:prstGeom>
          <a:noFill/>
        </p:spPr>
        <p:txBody>
          <a:bodyPr wrap="square">
            <a:spAutoFit/>
          </a:bodyPr>
          <a:lstStyle/>
          <a:p>
            <a:r>
              <a:rPr lang="en-US" sz="4800" dirty="0">
                <a:latin typeface="Anton" pitchFamily="2" charset="0"/>
              </a:rPr>
              <a:t>RANKINGS</a:t>
            </a:r>
          </a:p>
        </p:txBody>
      </p:sp>
    </p:spTree>
    <p:extLst>
      <p:ext uri="{BB962C8B-B14F-4D97-AF65-F5344CB8AC3E}">
        <p14:creationId xmlns:p14="http://schemas.microsoft.com/office/powerpoint/2010/main" val="4074132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3" name="TextBox 2">
            <a:extLst>
              <a:ext uri="{FF2B5EF4-FFF2-40B4-BE49-F238E27FC236}">
                <a16:creationId xmlns:a16="http://schemas.microsoft.com/office/drawing/2014/main" id="{D88D7D35-5A29-752B-6232-86C740189DE9}"/>
              </a:ext>
            </a:extLst>
          </p:cNvPr>
          <p:cNvSpPr txBox="1"/>
          <p:nvPr/>
        </p:nvSpPr>
        <p:spPr>
          <a:xfrm>
            <a:off x="1081825" y="174294"/>
            <a:ext cx="10805375" cy="3416320"/>
          </a:xfrm>
          <a:prstGeom prst="rect">
            <a:avLst/>
          </a:prstGeom>
          <a:noFill/>
        </p:spPr>
        <p:txBody>
          <a:bodyPr wrap="square">
            <a:spAutoFit/>
          </a:bodyPr>
          <a:lstStyle/>
          <a:p>
            <a:r>
              <a:rPr lang="en-US" sz="3600" b="1" dirty="0">
                <a:latin typeface="Inter" panose="020B0604020202020204"/>
              </a:rPr>
              <a:t>CALCULATING STANDINGS &amp; RANKINGS</a:t>
            </a:r>
          </a:p>
          <a:p>
            <a:pPr lvl="1"/>
            <a:endParaRPr lang="en-US" dirty="0"/>
          </a:p>
          <a:p>
            <a:pPr lvl="1"/>
            <a:r>
              <a:rPr lang="en-US" dirty="0">
                <a:latin typeface="Graphik Regular"/>
              </a:rPr>
              <a:t>Each player’s standing and ranking is based on the accumulation of Ranking Points at National and Sectional Ranking Tournaments for:</a:t>
            </a:r>
          </a:p>
          <a:p>
            <a:pPr lvl="2"/>
            <a:r>
              <a:rPr lang="en-US" dirty="0">
                <a:latin typeface="Graphik Regular"/>
              </a:rPr>
              <a:t>• Winning rounds in singles and doubles; and</a:t>
            </a:r>
          </a:p>
          <a:p>
            <a:pPr lvl="2"/>
            <a:r>
              <a:rPr lang="en-US" dirty="0">
                <a:latin typeface="Graphik Regular"/>
              </a:rPr>
              <a:t>• Having wins in singles over top 500 players (Bonus Points).</a:t>
            </a:r>
          </a:p>
          <a:p>
            <a:pPr marL="1657350" lvl="3" indent="-285750">
              <a:buFont typeface="Courier New" panose="02070309020205020404" pitchFamily="49" charset="0"/>
              <a:buChar char="o"/>
            </a:pPr>
            <a:r>
              <a:rPr lang="en-US" dirty="0">
                <a:latin typeface="Graphik Regular"/>
              </a:rPr>
              <a:t>On a Standings List, the points earned during the previous 12-month period are used; </a:t>
            </a:r>
          </a:p>
          <a:p>
            <a:pPr marL="1657350" lvl="3" indent="-285750">
              <a:buFont typeface="Courier New" panose="02070309020205020404" pitchFamily="49" charset="0"/>
              <a:buChar char="o"/>
            </a:pPr>
            <a:r>
              <a:rPr lang="en-US" dirty="0">
                <a:latin typeface="Graphik Regular"/>
              </a:rPr>
              <a:t>On a Ranking List, the points earned during the previous calendar year are used.</a:t>
            </a:r>
          </a:p>
          <a:p>
            <a:pPr lvl="1"/>
            <a:endParaRPr lang="en-US" dirty="0">
              <a:latin typeface="Graphik Regular"/>
            </a:endParaRPr>
          </a:p>
          <a:p>
            <a:pPr lvl="1"/>
            <a:r>
              <a:rPr lang="en-US" b="1" dirty="0"/>
              <a:t>The PPR Calculation: </a:t>
            </a:r>
            <a:r>
              <a:rPr lang="en-US" dirty="0">
                <a:latin typeface="Graphik Regular"/>
              </a:rPr>
              <a:t>National Standings Lists and Ranking Lists order players based on the following PPR Calculation. This list is often called a “Combined List”.</a:t>
            </a:r>
          </a:p>
        </p:txBody>
      </p:sp>
      <p:pic>
        <p:nvPicPr>
          <p:cNvPr id="4" name="Picture 3">
            <a:extLst>
              <a:ext uri="{FF2B5EF4-FFF2-40B4-BE49-F238E27FC236}">
                <a16:creationId xmlns:a16="http://schemas.microsoft.com/office/drawing/2014/main" id="{84BB12E0-F951-9CEF-5295-88448FD43534}"/>
              </a:ext>
            </a:extLst>
          </p:cNvPr>
          <p:cNvPicPr>
            <a:picLocks noChangeAspect="1"/>
          </p:cNvPicPr>
          <p:nvPr/>
        </p:nvPicPr>
        <p:blipFill>
          <a:blip r:embed="rId3"/>
          <a:stretch>
            <a:fillRect/>
          </a:stretch>
        </p:blipFill>
        <p:spPr>
          <a:xfrm>
            <a:off x="1214849" y="3903820"/>
            <a:ext cx="10762504" cy="1455134"/>
          </a:xfrm>
          <a:prstGeom prst="rect">
            <a:avLst/>
          </a:prstGeom>
        </p:spPr>
      </p:pic>
    </p:spTree>
    <p:extLst>
      <p:ext uri="{BB962C8B-B14F-4D97-AF65-F5344CB8AC3E}">
        <p14:creationId xmlns:p14="http://schemas.microsoft.com/office/powerpoint/2010/main" val="3685693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3" name="TextBox 2">
            <a:extLst>
              <a:ext uri="{FF2B5EF4-FFF2-40B4-BE49-F238E27FC236}">
                <a16:creationId xmlns:a16="http://schemas.microsoft.com/office/drawing/2014/main" id="{90E63799-6478-9A76-F08B-4B0570F90E9E}"/>
              </a:ext>
            </a:extLst>
          </p:cNvPr>
          <p:cNvSpPr txBox="1"/>
          <p:nvPr/>
        </p:nvSpPr>
        <p:spPr>
          <a:xfrm>
            <a:off x="1075930" y="121186"/>
            <a:ext cx="6130342" cy="646331"/>
          </a:xfrm>
          <a:prstGeom prst="rect">
            <a:avLst/>
          </a:prstGeom>
          <a:noFill/>
        </p:spPr>
        <p:txBody>
          <a:bodyPr wrap="square">
            <a:spAutoFit/>
          </a:bodyPr>
          <a:lstStyle/>
          <a:p>
            <a:r>
              <a:rPr lang="en-US" sz="3600" b="1" dirty="0">
                <a:latin typeface="Inter" panose="020B0604020202020204"/>
                <a:hlinkClick r:id="rId3">
                  <a:extLst>
                    <a:ext uri="{A12FA001-AC4F-418D-AE19-62706E023703}">
                      <ahyp:hlinkClr xmlns:ahyp="http://schemas.microsoft.com/office/drawing/2018/hyperlinkcolor" val="tx"/>
                    </a:ext>
                  </a:extLst>
                </a:hlinkClick>
              </a:rPr>
              <a:t>PPR RULES &amp; REGULATIONS</a:t>
            </a:r>
            <a:endParaRPr lang="en-US" sz="3600" b="1" dirty="0">
              <a:latin typeface="Inter" panose="020B0604020202020204"/>
            </a:endParaRPr>
          </a:p>
        </p:txBody>
      </p:sp>
      <p:sp>
        <p:nvSpPr>
          <p:cNvPr id="5" name="TextBox 4">
            <a:extLst>
              <a:ext uri="{FF2B5EF4-FFF2-40B4-BE49-F238E27FC236}">
                <a16:creationId xmlns:a16="http://schemas.microsoft.com/office/drawing/2014/main" id="{F130B143-536C-DB32-FF0C-8B270F163493}"/>
              </a:ext>
            </a:extLst>
          </p:cNvPr>
          <p:cNvSpPr txBox="1"/>
          <p:nvPr/>
        </p:nvSpPr>
        <p:spPr>
          <a:xfrm>
            <a:off x="1000982" y="896854"/>
            <a:ext cx="10341735" cy="4801314"/>
          </a:xfrm>
          <a:prstGeom prst="rect">
            <a:avLst/>
          </a:prstGeom>
          <a:noFill/>
        </p:spPr>
        <p:txBody>
          <a:bodyPr wrap="square">
            <a:spAutoFit/>
          </a:bodyPr>
          <a:lstStyle/>
          <a:p>
            <a:pPr marL="742950" lvl="1" indent="-285750">
              <a:buFont typeface="Arial" panose="020B0604020202020204" pitchFamily="34" charset="0"/>
              <a:buChar char="•"/>
            </a:pPr>
            <a:r>
              <a:rPr lang="en-US" dirty="0">
                <a:latin typeface="Graphik Regular"/>
              </a:rPr>
              <a:t>A player must win a round to receive any Ranking Points for the tournament. Players do not receive any points until they have won a round. </a:t>
            </a:r>
            <a:r>
              <a:rPr lang="en-US" i="1" u="sng" dirty="0">
                <a:latin typeface="Graphik Regular"/>
              </a:rPr>
              <a:t>Byes do not qualify as wins.</a:t>
            </a:r>
          </a:p>
          <a:p>
            <a:pPr marL="742950" lvl="1" indent="-285750">
              <a:buFont typeface="Arial" panose="020B0604020202020204" pitchFamily="34" charset="0"/>
              <a:buChar char="•"/>
            </a:pPr>
            <a:r>
              <a:rPr lang="en-US" dirty="0">
                <a:latin typeface="Graphik Regular"/>
              </a:rPr>
              <a:t>Withdrawals and walkovers qualify as wins for the advancing player and earn Points Per Round, but do not earn Bonus Points.</a:t>
            </a:r>
          </a:p>
          <a:p>
            <a:pPr marL="742950" lvl="1" indent="-285750">
              <a:buFont typeface="Arial" panose="020B0604020202020204" pitchFamily="34" charset="0"/>
              <a:buChar char="•"/>
            </a:pPr>
            <a:r>
              <a:rPr lang="en-US" dirty="0">
                <a:latin typeface="Graphik Regular"/>
              </a:rPr>
              <a:t>Retirements qualify as wins for the advancing player and earn Points Per Round and, if applicable, Bonus Points.</a:t>
            </a:r>
          </a:p>
          <a:p>
            <a:pPr marL="742950" lvl="1" indent="-285750">
              <a:buFont typeface="Arial" panose="020B0604020202020204" pitchFamily="34" charset="0"/>
              <a:buChar char="•"/>
            </a:pPr>
            <a:r>
              <a:rPr lang="en-US" dirty="0">
                <a:latin typeface="Graphik Regular"/>
              </a:rPr>
              <a:t>A player who advances because of a default that takes place before the commencement of the first point in the match or because the opponent is disqualified shall receive Points</a:t>
            </a:r>
          </a:p>
          <a:p>
            <a:pPr marL="742950" lvl="1" indent="-285750">
              <a:buFont typeface="Arial" panose="020B0604020202020204" pitchFamily="34" charset="0"/>
              <a:buChar char="•"/>
            </a:pPr>
            <a:r>
              <a:rPr lang="en-US" dirty="0">
                <a:latin typeface="Graphik Regular"/>
              </a:rPr>
              <a:t>Per Round for advancing, but shall not receive any Bonus Points.</a:t>
            </a:r>
          </a:p>
          <a:p>
            <a:pPr marL="742950" lvl="1" indent="-285750">
              <a:buFont typeface="Arial" panose="020B0604020202020204" pitchFamily="34" charset="0"/>
              <a:buChar char="•"/>
            </a:pPr>
            <a:r>
              <a:rPr lang="en-US" dirty="0">
                <a:latin typeface="Graphik Regular"/>
              </a:rPr>
              <a:t>A player who advances because of a default that takes place after the commencement of the first point in the match shall receive Points Per Round for advancing and, if eligible, Bonus Points.</a:t>
            </a:r>
          </a:p>
          <a:p>
            <a:pPr marL="742950" lvl="1" indent="-285750">
              <a:buFont typeface="Arial" panose="020B0604020202020204" pitchFamily="34" charset="0"/>
              <a:buChar char="•"/>
            </a:pPr>
            <a:r>
              <a:rPr lang="en-US" dirty="0">
                <a:latin typeface="Graphik Regular"/>
              </a:rPr>
              <a:t>A player who is defaulted from a match for code violations under the Point Penalty System or misconduct forfeits Ranking Points accumulated during the entire tournament, except that a doubles player who was not responsible for a default or any of the code violations shall not be penalized as the result of the behavior of their partner.</a:t>
            </a:r>
          </a:p>
          <a:p>
            <a:pPr marL="742950" lvl="1" indent="-285750">
              <a:buFont typeface="Arial" panose="020B0604020202020204" pitchFamily="34" charset="0"/>
              <a:buChar char="•"/>
            </a:pPr>
            <a:r>
              <a:rPr lang="en-US" dirty="0">
                <a:latin typeface="Graphik Regular"/>
              </a:rPr>
              <a:t>No Points Per Round will be earned in the qualifying rounds of tournaments when the qualifying draw and main draw are covered in a single sanction.</a:t>
            </a:r>
          </a:p>
        </p:txBody>
      </p:sp>
    </p:spTree>
    <p:extLst>
      <p:ext uri="{BB962C8B-B14F-4D97-AF65-F5344CB8AC3E}">
        <p14:creationId xmlns:p14="http://schemas.microsoft.com/office/powerpoint/2010/main" val="496420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4" name="TextBox 3">
            <a:extLst>
              <a:ext uri="{FF2B5EF4-FFF2-40B4-BE49-F238E27FC236}">
                <a16:creationId xmlns:a16="http://schemas.microsoft.com/office/drawing/2014/main" id="{1EBD5E94-9B8C-8452-0A31-5AC388BBE341}"/>
              </a:ext>
            </a:extLst>
          </p:cNvPr>
          <p:cNvSpPr txBox="1"/>
          <p:nvPr/>
        </p:nvSpPr>
        <p:spPr>
          <a:xfrm>
            <a:off x="1024556" y="135932"/>
            <a:ext cx="5045726" cy="5016758"/>
          </a:xfrm>
          <a:prstGeom prst="rect">
            <a:avLst/>
          </a:prstGeom>
          <a:noFill/>
        </p:spPr>
        <p:txBody>
          <a:bodyPr wrap="square">
            <a:spAutoFit/>
          </a:bodyPr>
          <a:lstStyle/>
          <a:p>
            <a:pPr marR="0" lvl="0">
              <a:spcBef>
                <a:spcPts val="0"/>
              </a:spcBef>
              <a:spcAft>
                <a:spcPts val="0"/>
              </a:spcAft>
            </a:pPr>
            <a:r>
              <a:rPr lang="en-US" sz="1600" b="1" dirty="0">
                <a:effectLst/>
                <a:latin typeface="Graphik Regular"/>
                <a:ea typeface="Calibri" panose="020F0502020204030204" pitchFamily="34" charset="0"/>
                <a:cs typeface="Times New Roman" panose="02020603050405020304" pitchFamily="18" charset="0"/>
              </a:rPr>
              <a:t>BYES </a:t>
            </a:r>
          </a:p>
          <a:p>
            <a:pPr marL="285750" marR="0" lvl="0" indent="-285750">
              <a:spcBef>
                <a:spcPts val="0"/>
              </a:spcBef>
              <a:spcAft>
                <a:spcPts val="0"/>
              </a:spcAft>
              <a:buFont typeface="Arial" panose="020B0604020202020204" pitchFamily="34" charset="0"/>
              <a:buChar char="•"/>
            </a:pPr>
            <a:r>
              <a:rPr lang="en-US" sz="1600" dirty="0">
                <a:effectLst/>
                <a:latin typeface="Graphik Regular"/>
                <a:ea typeface="Calibri" panose="020F0502020204030204" pitchFamily="34" charset="0"/>
                <a:cs typeface="Times New Roman" panose="02020603050405020304" pitchFamily="18" charset="0"/>
              </a:rPr>
              <a:t>A player who advances because of a bye does not receive Points Per Round for advancing</a:t>
            </a:r>
          </a:p>
          <a:p>
            <a:pPr marR="0" lvl="0">
              <a:spcBef>
                <a:spcPts val="0"/>
              </a:spcBef>
              <a:spcAft>
                <a:spcPts val="0"/>
              </a:spcAft>
            </a:pPr>
            <a:r>
              <a:rPr lang="en-US" sz="1600" b="1" dirty="0">
                <a:effectLst/>
                <a:latin typeface="Graphik Regular"/>
                <a:ea typeface="Calibri" panose="020F0502020204030204" pitchFamily="34" charset="0"/>
                <a:cs typeface="Times New Roman" panose="02020603050405020304" pitchFamily="18" charset="0"/>
              </a:rPr>
              <a:t>WITHDRAWALS, WALKOVERS, AND DISQUALIFICATIONS </a:t>
            </a:r>
          </a:p>
          <a:p>
            <a:pPr marL="285750" marR="0" lvl="0" indent="-285750">
              <a:spcBef>
                <a:spcPts val="0"/>
              </a:spcBef>
              <a:spcAft>
                <a:spcPts val="0"/>
              </a:spcAft>
              <a:buFont typeface="Arial" panose="020B0604020202020204" pitchFamily="34" charset="0"/>
              <a:buChar char="•"/>
            </a:pPr>
            <a:r>
              <a:rPr lang="en-US" sz="1600" dirty="0">
                <a:effectLst/>
                <a:latin typeface="Graphik Regular"/>
                <a:ea typeface="Calibri" panose="020F0502020204030204" pitchFamily="34" charset="0"/>
                <a:cs typeface="Times New Roman" panose="02020603050405020304" pitchFamily="18" charset="0"/>
              </a:rPr>
              <a:t>A player who advances because of a withdrawal, walkover, or disqualification shall receive Points Per Round for advancing but shall not receive any Bonus Points</a:t>
            </a:r>
          </a:p>
          <a:p>
            <a:pPr marR="0" lvl="0">
              <a:spcBef>
                <a:spcPts val="0"/>
              </a:spcBef>
              <a:spcAft>
                <a:spcPts val="0"/>
              </a:spcAft>
            </a:pPr>
            <a:r>
              <a:rPr lang="en-US" sz="1600" b="1" dirty="0">
                <a:effectLst/>
                <a:latin typeface="Graphik Regular"/>
                <a:ea typeface="Calibri" panose="020F0502020204030204" pitchFamily="34" charset="0"/>
                <a:cs typeface="Times New Roman" panose="02020603050405020304" pitchFamily="18" charset="0"/>
              </a:rPr>
              <a:t>DEFAULTS BEFORE FIRST POINT OF MATCH </a:t>
            </a:r>
          </a:p>
          <a:p>
            <a:pPr marL="285750" marR="0" lvl="0" indent="-285750">
              <a:spcBef>
                <a:spcPts val="0"/>
              </a:spcBef>
              <a:spcAft>
                <a:spcPts val="0"/>
              </a:spcAft>
              <a:buFont typeface="Arial" panose="020B0604020202020204" pitchFamily="34" charset="0"/>
              <a:buChar char="•"/>
            </a:pPr>
            <a:r>
              <a:rPr lang="en-US" sz="1600" dirty="0">
                <a:effectLst/>
                <a:latin typeface="Graphik Regular"/>
                <a:ea typeface="Calibri" panose="020F0502020204030204" pitchFamily="34" charset="0"/>
                <a:cs typeface="Times New Roman" panose="02020603050405020304" pitchFamily="18" charset="0"/>
              </a:rPr>
              <a:t>A player who advances because of a default before first point of a match shall receive Points Per Round for advancing but shall not receive any Bonus Points. Examples of these defaults include, but are not necessarily limited to, defaults for: </a:t>
            </a:r>
          </a:p>
          <a:p>
            <a:pPr marL="849066" lvl="2" indent="-285750">
              <a:buFont typeface="Courier New" panose="02070309020205020404" pitchFamily="49" charset="0"/>
              <a:buChar char="o"/>
            </a:pPr>
            <a:r>
              <a:rPr lang="en-US" sz="1600" dirty="0">
                <a:effectLst/>
                <a:latin typeface="Graphik Regular"/>
                <a:ea typeface="Calibri" panose="020F0502020204030204" pitchFamily="34" charset="0"/>
                <a:cs typeface="Times New Roman" panose="02020603050405020304" pitchFamily="18" charset="0"/>
              </a:rPr>
              <a:t>Lateness for the start of a match; </a:t>
            </a:r>
          </a:p>
          <a:p>
            <a:pPr marL="849066" lvl="2" indent="-285750">
              <a:buFont typeface="Courier New" panose="02070309020205020404" pitchFamily="49" charset="0"/>
              <a:buChar char="o"/>
            </a:pPr>
            <a:r>
              <a:rPr lang="en-US" sz="1600" dirty="0">
                <a:effectLst/>
                <a:latin typeface="Graphik Regular"/>
                <a:ea typeface="Calibri" panose="020F0502020204030204" pitchFamily="34" charset="0"/>
                <a:cs typeface="Times New Roman" panose="02020603050405020304" pitchFamily="18" charset="0"/>
              </a:rPr>
              <a:t>Failure to show up for a match; </a:t>
            </a:r>
          </a:p>
          <a:p>
            <a:pPr marL="849066" lvl="2" indent="-285750">
              <a:buFont typeface="Courier New" panose="02070309020205020404" pitchFamily="49" charset="0"/>
              <a:buChar char="o"/>
            </a:pPr>
            <a:r>
              <a:rPr lang="en-US" sz="1600" dirty="0">
                <a:effectLst/>
                <a:latin typeface="Graphik Regular"/>
                <a:ea typeface="Calibri" panose="020F0502020204030204" pitchFamily="34" charset="0"/>
                <a:cs typeface="Times New Roman" panose="02020603050405020304" pitchFamily="18" charset="0"/>
              </a:rPr>
              <a:t>Refusal to start a match; </a:t>
            </a:r>
          </a:p>
          <a:p>
            <a:pPr marL="849066" lvl="2" indent="-285750">
              <a:buFont typeface="Courier New" panose="02070309020205020404" pitchFamily="49" charset="0"/>
              <a:buChar char="o"/>
            </a:pPr>
            <a:r>
              <a:rPr lang="en-US" sz="1600" dirty="0">
                <a:effectLst/>
                <a:latin typeface="Graphik Regular"/>
                <a:ea typeface="Calibri" panose="020F0502020204030204" pitchFamily="34" charset="0"/>
                <a:cs typeface="Times New Roman" panose="02020603050405020304" pitchFamily="18" charset="0"/>
              </a:rPr>
              <a:t>Code violations under the Point Penalty System occurring during the warm-up; and </a:t>
            </a:r>
          </a:p>
          <a:p>
            <a:pPr marL="849066" lvl="2" indent="-285750">
              <a:buFont typeface="Courier New" panose="02070309020205020404" pitchFamily="49" charset="0"/>
              <a:buChar char="o"/>
            </a:pPr>
            <a:r>
              <a:rPr lang="en-US" sz="1600" dirty="0">
                <a:effectLst/>
                <a:latin typeface="Graphik Regular"/>
                <a:ea typeface="Calibri" panose="020F0502020204030204" pitchFamily="34" charset="0"/>
                <a:cs typeface="Times New Roman" panose="02020603050405020304" pitchFamily="18" charset="0"/>
              </a:rPr>
              <a:t>Misconduct before a match or between matches</a:t>
            </a:r>
            <a:endParaRPr lang="en-US" sz="1600" dirty="0"/>
          </a:p>
        </p:txBody>
      </p:sp>
      <p:sp>
        <p:nvSpPr>
          <p:cNvPr id="5" name="TextBox 4">
            <a:extLst>
              <a:ext uri="{FF2B5EF4-FFF2-40B4-BE49-F238E27FC236}">
                <a16:creationId xmlns:a16="http://schemas.microsoft.com/office/drawing/2014/main" id="{E4181B29-8A6C-9CEA-D981-304067BA80D8}"/>
              </a:ext>
            </a:extLst>
          </p:cNvPr>
          <p:cNvSpPr txBox="1"/>
          <p:nvPr/>
        </p:nvSpPr>
        <p:spPr>
          <a:xfrm>
            <a:off x="6510979" y="422374"/>
            <a:ext cx="5398264" cy="5509200"/>
          </a:xfrm>
          <a:prstGeom prst="rect">
            <a:avLst/>
          </a:prstGeom>
          <a:noFill/>
        </p:spPr>
        <p:txBody>
          <a:bodyPr wrap="square">
            <a:spAutoFit/>
          </a:bodyPr>
          <a:lstStyle/>
          <a:p>
            <a:pPr marR="0" lvl="0">
              <a:spcBef>
                <a:spcPts val="0"/>
              </a:spcBef>
              <a:spcAft>
                <a:spcPts val="0"/>
              </a:spcAft>
            </a:pPr>
            <a:r>
              <a:rPr lang="en-US" sz="1600" b="1" dirty="0">
                <a:effectLst/>
                <a:latin typeface="Graphik Regular"/>
                <a:ea typeface="Calibri" panose="020F0502020204030204" pitchFamily="34" charset="0"/>
                <a:cs typeface="Times New Roman" panose="02020603050405020304" pitchFamily="18" charset="0"/>
              </a:rPr>
              <a:t>DEFAULTS AFTER FIRST POINT OF MATCH </a:t>
            </a:r>
          </a:p>
          <a:p>
            <a:pPr marL="285750" marR="0" lvl="0" indent="-285750">
              <a:spcBef>
                <a:spcPts val="0"/>
              </a:spcBef>
              <a:spcAft>
                <a:spcPts val="0"/>
              </a:spcAft>
              <a:buFont typeface="Arial" panose="020B0604020202020204" pitchFamily="34" charset="0"/>
              <a:buChar char="•"/>
            </a:pPr>
            <a:r>
              <a:rPr lang="en-US" sz="1600" dirty="0">
                <a:effectLst/>
                <a:latin typeface="Graphik Regular"/>
                <a:ea typeface="Calibri" panose="020F0502020204030204" pitchFamily="34" charset="0"/>
                <a:cs typeface="Times New Roman" panose="02020603050405020304" pitchFamily="18" charset="0"/>
              </a:rPr>
              <a:t>A player who advances because of a default after the first point of the match receives Points Per Round and any Bonus Points that apply to the match. Examples of these defaults include, but are not necessarily limited to, defaults for: </a:t>
            </a:r>
          </a:p>
          <a:p>
            <a:pPr marL="849066" lvl="2" indent="-285750">
              <a:buFont typeface="Courier New" panose="02070309020205020404" pitchFamily="49" charset="0"/>
              <a:buChar char="o"/>
            </a:pPr>
            <a:r>
              <a:rPr lang="en-US" sz="1600" dirty="0">
                <a:effectLst/>
                <a:latin typeface="Graphik Regular"/>
                <a:ea typeface="Calibri" panose="020F0502020204030204" pitchFamily="34" charset="0"/>
                <a:cs typeface="Times New Roman" panose="02020603050405020304" pitchFamily="18" charset="0"/>
              </a:rPr>
              <a:t>Code violations under the Point Penalty System; </a:t>
            </a:r>
          </a:p>
          <a:p>
            <a:pPr marL="849066" lvl="2" indent="-285750">
              <a:buFont typeface="Courier New" panose="02070309020205020404" pitchFamily="49" charset="0"/>
              <a:buChar char="o"/>
            </a:pPr>
            <a:r>
              <a:rPr lang="en-US" sz="1600" dirty="0">
                <a:effectLst/>
                <a:latin typeface="Graphik Regular"/>
                <a:ea typeface="Calibri" panose="020F0502020204030204" pitchFamily="34" charset="0"/>
                <a:cs typeface="Times New Roman" panose="02020603050405020304" pitchFamily="18" charset="0"/>
              </a:rPr>
              <a:t>Lateness after a rest period; </a:t>
            </a:r>
          </a:p>
          <a:p>
            <a:pPr marL="849066" lvl="2" indent="-285750">
              <a:buFont typeface="Courier New" panose="02070309020205020404" pitchFamily="49" charset="0"/>
              <a:buChar char="o"/>
            </a:pPr>
            <a:r>
              <a:rPr lang="en-US" sz="1600" dirty="0">
                <a:effectLst/>
                <a:latin typeface="Graphik Regular"/>
                <a:ea typeface="Calibri" panose="020F0502020204030204" pitchFamily="34" charset="0"/>
                <a:cs typeface="Times New Roman" panose="02020603050405020304" pitchFamily="18" charset="0"/>
              </a:rPr>
              <a:t>Lateness for resumption of a suspended match; and </a:t>
            </a:r>
          </a:p>
          <a:p>
            <a:pPr marL="849066" lvl="2" indent="-285750">
              <a:buFont typeface="Courier New" panose="02070309020205020404" pitchFamily="49" charset="0"/>
              <a:buChar char="o"/>
            </a:pPr>
            <a:r>
              <a:rPr lang="en-US" sz="1600" dirty="0">
                <a:effectLst/>
                <a:latin typeface="Graphik Regular"/>
                <a:ea typeface="Calibri" panose="020F0502020204030204" pitchFamily="34" charset="0"/>
                <a:cs typeface="Times New Roman" panose="02020603050405020304" pitchFamily="18" charset="0"/>
              </a:rPr>
              <a:t>Refusal to continue to play a match</a:t>
            </a:r>
          </a:p>
          <a:p>
            <a:pPr marR="0" lvl="0">
              <a:spcBef>
                <a:spcPts val="0"/>
              </a:spcBef>
              <a:spcAft>
                <a:spcPts val="0"/>
              </a:spcAft>
            </a:pPr>
            <a:r>
              <a:rPr lang="en-US" sz="1600" b="1" dirty="0">
                <a:effectLst/>
                <a:latin typeface="Graphik Regular"/>
                <a:ea typeface="Calibri" panose="020F0502020204030204" pitchFamily="34" charset="0"/>
                <a:cs typeface="Times New Roman" panose="02020603050405020304" pitchFamily="18" charset="0"/>
              </a:rPr>
              <a:t>PLAYER DEFAULTED FOR MISCONDUCT OR CODE VIOLATIONS RECEIVES NO RANKING POINTS</a:t>
            </a:r>
          </a:p>
          <a:p>
            <a:pPr marL="285750" marR="0" lvl="0" indent="-285750">
              <a:spcBef>
                <a:spcPts val="0"/>
              </a:spcBef>
              <a:spcAft>
                <a:spcPts val="0"/>
              </a:spcAft>
              <a:buFont typeface="Arial" panose="020B0604020202020204" pitchFamily="34" charset="0"/>
              <a:buChar char="•"/>
            </a:pPr>
            <a:r>
              <a:rPr lang="en-US" sz="1600" dirty="0">
                <a:effectLst/>
                <a:latin typeface="Graphik Regular"/>
                <a:ea typeface="Calibri" panose="020F0502020204030204" pitchFamily="34" charset="0"/>
                <a:cs typeface="Times New Roman" panose="02020603050405020304" pitchFamily="18" charset="0"/>
              </a:rPr>
              <a:t>A player who has been defaulted for misconduct or code violations under the Point Penalty System shall not receive any Ranking Points that the player had accumulated in the tournament, provided that a doubles player who was not responsible for the default or any of the code violations shall not be penalized</a:t>
            </a:r>
          </a:p>
          <a:p>
            <a:pPr marR="0" lvl="0">
              <a:spcBef>
                <a:spcPts val="0"/>
              </a:spcBef>
              <a:spcAft>
                <a:spcPts val="0"/>
              </a:spcAft>
            </a:pPr>
            <a:r>
              <a:rPr lang="en-US" sz="1600" b="1" dirty="0">
                <a:effectLst/>
                <a:latin typeface="Graphik Regular"/>
                <a:ea typeface="Calibri" panose="020F0502020204030204" pitchFamily="34" charset="0"/>
                <a:cs typeface="Times New Roman" panose="02020603050405020304" pitchFamily="18" charset="0"/>
              </a:rPr>
              <a:t>RETIREMENTS</a:t>
            </a:r>
          </a:p>
          <a:p>
            <a:pPr marL="285750" marR="0" lvl="0" indent="-285750">
              <a:spcBef>
                <a:spcPts val="0"/>
              </a:spcBef>
              <a:spcAft>
                <a:spcPts val="0"/>
              </a:spcAft>
              <a:buFont typeface="Arial" panose="020B0604020202020204" pitchFamily="34" charset="0"/>
              <a:buChar char="•"/>
            </a:pPr>
            <a:r>
              <a:rPr lang="en-US" sz="1600" dirty="0">
                <a:effectLst/>
                <a:latin typeface="Graphik Regular"/>
                <a:ea typeface="Calibri" panose="020F0502020204030204" pitchFamily="34" charset="0"/>
                <a:cs typeface="Times New Roman" panose="02020603050405020304" pitchFamily="18" charset="0"/>
              </a:rPr>
              <a:t>A player who advances because of the opponent’s retirement shall receive Points Per Round for advancing and any bonus points</a:t>
            </a:r>
          </a:p>
        </p:txBody>
      </p:sp>
      <p:cxnSp>
        <p:nvCxnSpPr>
          <p:cNvPr id="7" name="Straight Connector 6">
            <a:extLst>
              <a:ext uri="{FF2B5EF4-FFF2-40B4-BE49-F238E27FC236}">
                <a16:creationId xmlns:a16="http://schemas.microsoft.com/office/drawing/2014/main" id="{6CEBBACF-156A-CAC2-BA21-E922D4223395}"/>
              </a:ext>
            </a:extLst>
          </p:cNvPr>
          <p:cNvCxnSpPr/>
          <p:nvPr/>
        </p:nvCxnSpPr>
        <p:spPr>
          <a:xfrm>
            <a:off x="6213516" y="451692"/>
            <a:ext cx="0" cy="508979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360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3" name="TextBox 2">
            <a:extLst>
              <a:ext uri="{FF2B5EF4-FFF2-40B4-BE49-F238E27FC236}">
                <a16:creationId xmlns:a16="http://schemas.microsoft.com/office/drawing/2014/main" id="{70A08706-8C42-7B3B-703F-842C61B20AC8}"/>
              </a:ext>
            </a:extLst>
          </p:cNvPr>
          <p:cNvSpPr txBox="1"/>
          <p:nvPr/>
        </p:nvSpPr>
        <p:spPr>
          <a:xfrm>
            <a:off x="1056067" y="197287"/>
            <a:ext cx="10625071" cy="6001643"/>
          </a:xfrm>
          <a:prstGeom prst="rect">
            <a:avLst/>
          </a:prstGeom>
          <a:noFill/>
        </p:spPr>
        <p:txBody>
          <a:bodyPr wrap="square">
            <a:spAutoFit/>
          </a:bodyPr>
          <a:lstStyle/>
          <a:p>
            <a:r>
              <a:rPr lang="en-US" sz="3600" b="1" dirty="0">
                <a:latin typeface="Inter" panose="020B0604020202020204"/>
              </a:rPr>
              <a:t>STANDINGS &amp; RANKINGS: IS THERE A DIFFERENCE?</a:t>
            </a:r>
          </a:p>
          <a:p>
            <a:endParaRPr lang="en-US" sz="2400" b="1" dirty="0"/>
          </a:p>
          <a:p>
            <a:r>
              <a:rPr lang="en-US" dirty="0">
                <a:latin typeface="Graphik Regular"/>
              </a:rPr>
              <a:t>The term "ranking" is generally used to refer to a player’s position on any published ranking or standing list; however, the terms "standing" and "ranking" refer to two different things.  All PPR Calculations are based on Ranking Points earned in the previous 12-month period, however:</a:t>
            </a:r>
          </a:p>
          <a:p>
            <a:endParaRPr lang="en-US" dirty="0">
              <a:latin typeface="Graphik Regular"/>
            </a:endParaRPr>
          </a:p>
          <a:p>
            <a:pPr marL="742950" lvl="1" indent="-285750">
              <a:buFont typeface="Arial" panose="020B0604020202020204" pitchFamily="34" charset="0"/>
              <a:buChar char="•"/>
            </a:pPr>
            <a:r>
              <a:rPr lang="en-US" b="1" dirty="0"/>
              <a:t>STANDINGS</a:t>
            </a:r>
            <a:r>
              <a:rPr lang="en-US" dirty="0"/>
              <a:t> </a:t>
            </a:r>
            <a:r>
              <a:rPr lang="en-US" dirty="0">
                <a:latin typeface="Graphik Regular"/>
              </a:rPr>
              <a:t>are based on Ranking Points earned during the previous rolling 12-month period, and they include Ranking Points earned by a player in the division and any older division as well as 20% of the points earned in the next-younger division; </a:t>
            </a:r>
          </a:p>
          <a:p>
            <a:pPr marL="1200150" lvl="2" indent="-285750">
              <a:buFont typeface="Arial" panose="020B0604020202020204" pitchFamily="34" charset="0"/>
              <a:buChar char="•"/>
            </a:pPr>
            <a:r>
              <a:rPr lang="en-US" b="1" dirty="0"/>
              <a:t>National Standings Lists (NSLs): </a:t>
            </a:r>
            <a:r>
              <a:rPr lang="en-US" dirty="0">
                <a:latin typeface="Graphik Regular"/>
              </a:rPr>
              <a:t>These are the lists, published weekly by the USTA, that order the players based on their Ranking Point total. NSLs are used for player selection at most tournaments.</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RANKINGS</a:t>
            </a:r>
            <a:r>
              <a:rPr lang="en-US" dirty="0"/>
              <a:t> </a:t>
            </a:r>
            <a:r>
              <a:rPr lang="en-US" dirty="0">
                <a:latin typeface="Graphik Regular"/>
              </a:rPr>
              <a:t>are based on Ranking Points earned in one division during a January to December calendar year.</a:t>
            </a:r>
          </a:p>
          <a:p>
            <a:pPr marL="1200150" lvl="2" indent="-285750">
              <a:buFont typeface="Arial" panose="020B0604020202020204" pitchFamily="34" charset="0"/>
              <a:buChar char="•"/>
            </a:pPr>
            <a:r>
              <a:rPr lang="en-US" b="1" dirty="0"/>
              <a:t>National Ranking Lists: </a:t>
            </a:r>
            <a:r>
              <a:rPr lang="en-US" dirty="0">
                <a:latin typeface="Graphik Regular"/>
              </a:rPr>
              <a:t>Also called “Year End Rank Lists,” These lists are published shortly after the end of a year and are the official national rankings for a calendar year. This list is used to determine the number of Sectional Quota - the number of players each Sectional Association is entitled to have in designated USTA National Championships.</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59311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2" name="TextBox 1">
            <a:extLst>
              <a:ext uri="{FF2B5EF4-FFF2-40B4-BE49-F238E27FC236}">
                <a16:creationId xmlns:a16="http://schemas.microsoft.com/office/drawing/2014/main" id="{8099EE89-E836-D75C-9098-D32BD02BB46C}"/>
              </a:ext>
            </a:extLst>
          </p:cNvPr>
          <p:cNvSpPr txBox="1"/>
          <p:nvPr/>
        </p:nvSpPr>
        <p:spPr>
          <a:xfrm>
            <a:off x="418641" y="2262851"/>
            <a:ext cx="11556693" cy="4001095"/>
          </a:xfrm>
          <a:prstGeom prst="rect">
            <a:avLst/>
          </a:prstGeom>
          <a:solidFill>
            <a:schemeClr val="bg2">
              <a:lumMod val="40000"/>
              <a:lumOff val="60000"/>
            </a:schemeClr>
          </a:solidFill>
        </p:spPr>
        <p:txBody>
          <a:bodyPr wrap="square">
            <a:spAutoFit/>
          </a:bodyPr>
          <a:lstStyle/>
          <a:p>
            <a:pPr marL="342900" indent="-342900">
              <a:buFont typeface="+mj-lt"/>
              <a:buAutoNum type="arabicPeriod"/>
            </a:pPr>
            <a:r>
              <a:rPr lang="en-US" b="1" dirty="0">
                <a:latin typeface="Graphik Regular"/>
              </a:rPr>
              <a:t>Universal Access and Opportunity</a:t>
            </a:r>
          </a:p>
          <a:p>
            <a:pPr marL="800100" lvl="1" indent="-342900">
              <a:buFont typeface="Arial" panose="020B0604020202020204" pitchFamily="34" charset="0"/>
              <a:buChar char="•"/>
            </a:pPr>
            <a:r>
              <a:rPr lang="en-US" sz="1600" b="0" i="0" dirty="0">
                <a:solidFill>
                  <a:srgbClr val="000000"/>
                </a:solidFill>
                <a:effectLst/>
                <a:latin typeface="Graphik Regular"/>
              </a:rPr>
              <a:t>Make sure playing tennis is safe, accessible, local, and affordable.</a:t>
            </a:r>
          </a:p>
          <a:p>
            <a:pPr marL="342900" indent="-342900">
              <a:buFont typeface="+mj-lt"/>
              <a:buAutoNum type="arabicPeriod"/>
            </a:pPr>
            <a:r>
              <a:rPr lang="en-US" b="1" dirty="0">
                <a:latin typeface="Graphik Regular"/>
              </a:rPr>
              <a:t>Developmentally Appropriate Coaching and Play   </a:t>
            </a:r>
            <a:r>
              <a:rPr lang="en-US" dirty="0">
                <a:latin typeface="Graphik Regular"/>
              </a:rPr>
              <a:t> </a:t>
            </a:r>
          </a:p>
          <a:p>
            <a:pPr marL="742950" lvl="1" indent="-285750">
              <a:buFont typeface="Arial" panose="020B0604020202020204" pitchFamily="34" charset="0"/>
              <a:buChar char="•"/>
            </a:pPr>
            <a:r>
              <a:rPr lang="en-US" sz="1600" b="0" i="0" dirty="0">
                <a:solidFill>
                  <a:srgbClr val="000000"/>
                </a:solidFill>
                <a:effectLst/>
                <a:latin typeface="Graphik Regular"/>
              </a:rPr>
              <a:t>Emphasize movement skills through developmentally appropriate coaching and play.</a:t>
            </a:r>
            <a:r>
              <a:rPr lang="en-US" sz="1600" dirty="0">
                <a:latin typeface="Graphik Regular"/>
              </a:rPr>
              <a:t>     </a:t>
            </a:r>
          </a:p>
          <a:p>
            <a:pPr marL="342900" indent="-342900">
              <a:buFont typeface="+mj-lt"/>
              <a:buAutoNum type="arabicPeriod"/>
            </a:pPr>
            <a:r>
              <a:rPr lang="en-US" b="1" dirty="0">
                <a:latin typeface="Graphik Regular"/>
              </a:rPr>
              <a:t>Educate Coaches and Officials</a:t>
            </a:r>
          </a:p>
          <a:p>
            <a:pPr marL="742950" lvl="1" indent="-285750">
              <a:buFont typeface="Arial" panose="020B0604020202020204" pitchFamily="34" charset="0"/>
              <a:buChar char="•"/>
            </a:pPr>
            <a:r>
              <a:rPr lang="en-US" sz="1600" b="0" i="0" dirty="0">
                <a:solidFill>
                  <a:srgbClr val="000000"/>
                </a:solidFill>
                <a:effectLst/>
                <a:latin typeface="Graphik Regular"/>
              </a:rPr>
              <a:t>Ensure diverse coaches and officials engaged with all ages and abilities are appropriately trained.</a:t>
            </a:r>
            <a:endParaRPr lang="en-US" sz="1600" dirty="0">
              <a:latin typeface="Graphik Regular"/>
            </a:endParaRPr>
          </a:p>
          <a:p>
            <a:pPr marL="342900" indent="-342900">
              <a:buFont typeface="+mj-lt"/>
              <a:buAutoNum type="arabicPeriod"/>
            </a:pPr>
            <a:r>
              <a:rPr lang="en-US" b="1" dirty="0">
                <a:latin typeface="Graphik Regular"/>
              </a:rPr>
              <a:t>A Clear Development Pathway</a:t>
            </a:r>
          </a:p>
          <a:p>
            <a:pPr marL="742950" lvl="1" indent="-285750">
              <a:buFont typeface="Arial" panose="020B0604020202020204" pitchFamily="34" charset="0"/>
              <a:buChar char="•"/>
            </a:pPr>
            <a:r>
              <a:rPr lang="en-US" sz="1600" b="0" i="0" dirty="0">
                <a:solidFill>
                  <a:srgbClr val="000000"/>
                </a:solidFill>
                <a:effectLst/>
                <a:latin typeface="Graphik Regular"/>
              </a:rPr>
              <a:t>Integrate tennis into physical education programs in schools and recreational community programs, and transition into age- and skill-based programs and play opportunities.</a:t>
            </a:r>
          </a:p>
          <a:p>
            <a:r>
              <a:rPr lang="en-US" b="1" dirty="0">
                <a:latin typeface="Graphik Regular"/>
              </a:rPr>
              <a:t>5.  Support Multi-sport or Multi-activity Participation</a:t>
            </a:r>
          </a:p>
          <a:p>
            <a:pPr marL="742950" lvl="1" indent="-285750">
              <a:buFont typeface="Arial" panose="020B0604020202020204" pitchFamily="34" charset="0"/>
              <a:buChar char="•"/>
            </a:pPr>
            <a:r>
              <a:rPr lang="en-US" sz="1600" b="0" i="0" dirty="0">
                <a:solidFill>
                  <a:srgbClr val="000000"/>
                </a:solidFill>
                <a:effectLst/>
                <a:latin typeface="Graphik Regular"/>
              </a:rPr>
              <a:t>Build athletes through a multi-sport approach within tennis programming and cross-promotion with other sports and activities.  </a:t>
            </a:r>
          </a:p>
          <a:p>
            <a:r>
              <a:rPr lang="en-US" b="1" dirty="0">
                <a:latin typeface="Graphik Regular"/>
              </a:rPr>
              <a:t>6.  Fun and Player-Centered</a:t>
            </a:r>
          </a:p>
          <a:p>
            <a:pPr marL="742950" lvl="1" indent="-285750">
              <a:buFont typeface="Arial" panose="020B0604020202020204" pitchFamily="34" charset="0"/>
              <a:buChar char="•"/>
            </a:pPr>
            <a:r>
              <a:rPr lang="en-US" sz="1600" b="0" i="0" dirty="0">
                <a:solidFill>
                  <a:srgbClr val="000000"/>
                </a:solidFill>
                <a:effectLst/>
                <a:latin typeface="Graphik Regular"/>
              </a:rPr>
              <a:t>Focus on creating a fun, positive, engaging atmosphere within an inclusive team culture rather than wins and losses.</a:t>
            </a:r>
          </a:p>
          <a:p>
            <a:r>
              <a:rPr lang="en-US" b="1" dirty="0">
                <a:latin typeface="Graphik Regular"/>
              </a:rPr>
              <a:t>7.  Parent/Player Guidance, Education, Health, and Transparency</a:t>
            </a:r>
          </a:p>
          <a:p>
            <a:pPr marL="742950" lvl="1" indent="-285750">
              <a:buFont typeface="Arial" panose="020B0604020202020204" pitchFamily="34" charset="0"/>
              <a:buChar char="•"/>
            </a:pPr>
            <a:r>
              <a:rPr lang="en-US" sz="1600" b="0" i="0" dirty="0">
                <a:solidFill>
                  <a:srgbClr val="000000"/>
                </a:solidFill>
                <a:effectLst/>
                <a:latin typeface="Graphik Regular"/>
              </a:rPr>
              <a:t>Provide parents and players the information they need to guide their healthy tennis development.</a:t>
            </a:r>
            <a:endParaRPr lang="en-US" sz="1600" dirty="0">
              <a:latin typeface="Graphik Regular"/>
            </a:endParaRPr>
          </a:p>
        </p:txBody>
      </p:sp>
      <p:pic>
        <p:nvPicPr>
          <p:cNvPr id="5" name="Picture 4" descr="A picture containing text, tree, person, outdoor&#10;&#10;Description automatically generated">
            <a:extLst>
              <a:ext uri="{FF2B5EF4-FFF2-40B4-BE49-F238E27FC236}">
                <a16:creationId xmlns:a16="http://schemas.microsoft.com/office/drawing/2014/main" id="{DAF73306-2F0B-8925-B624-412F8AE57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15"/>
            <a:ext cx="4671152" cy="2280622"/>
          </a:xfrm>
          <a:prstGeom prst="rect">
            <a:avLst/>
          </a:prstGeom>
          <a:noFill/>
        </p:spPr>
      </p:pic>
    </p:spTree>
    <p:extLst>
      <p:ext uri="{BB962C8B-B14F-4D97-AF65-F5344CB8AC3E}">
        <p14:creationId xmlns:p14="http://schemas.microsoft.com/office/powerpoint/2010/main" val="1524769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5" name="TextBox 4">
            <a:extLst>
              <a:ext uri="{FF2B5EF4-FFF2-40B4-BE49-F238E27FC236}">
                <a16:creationId xmlns:a16="http://schemas.microsoft.com/office/drawing/2014/main" id="{6772A4FA-DD44-2F2F-4073-85D6561BA8F0}"/>
              </a:ext>
            </a:extLst>
          </p:cNvPr>
          <p:cNvSpPr txBox="1"/>
          <p:nvPr/>
        </p:nvSpPr>
        <p:spPr>
          <a:xfrm>
            <a:off x="1072827" y="115292"/>
            <a:ext cx="10818254" cy="3139321"/>
          </a:xfrm>
          <a:prstGeom prst="rect">
            <a:avLst/>
          </a:prstGeom>
          <a:noFill/>
        </p:spPr>
        <p:txBody>
          <a:bodyPr wrap="square">
            <a:spAutoFit/>
          </a:bodyPr>
          <a:lstStyle/>
          <a:p>
            <a:r>
              <a:rPr lang="en-US" sz="3600" b="1" dirty="0">
                <a:latin typeface="Inter" panose="020B0604020202020204"/>
              </a:rPr>
              <a:t>BONUS POINTS: REWARDS FOR SIGNIFICANT WINS </a:t>
            </a:r>
          </a:p>
          <a:p>
            <a:endParaRPr lang="en-US" dirty="0"/>
          </a:p>
          <a:p>
            <a:r>
              <a:rPr lang="en-US" dirty="0">
                <a:latin typeface="Graphik Regular"/>
              </a:rPr>
              <a:t>Bonus Points are earned at Tournaments for significant wins in singles over top 500 players according to the table below. At Level 1 through Level 7 tournaments, Bonus Points are "attached" to the tournament at which they are earned. If a tournament total is not among a player’s best six tournaments, neither the Points Per Round nor the Bonus Points will count toward the player’s Ranking Point total. </a:t>
            </a:r>
          </a:p>
          <a:p>
            <a:endParaRPr lang="en-US" dirty="0">
              <a:latin typeface="Graphik Regular"/>
            </a:endParaRPr>
          </a:p>
          <a:p>
            <a:r>
              <a:rPr lang="en-US" dirty="0">
                <a:latin typeface="Graphik Regular"/>
              </a:rPr>
              <a:t>The USTA publishes monthly Bonus Point Lists that are used to determine the top 500 players - wins against the players on the Bonus Point List result in earning Bonus Points. Bonus Point Lists have the same requirements and criteria as the National Standings Lists. </a:t>
            </a:r>
          </a:p>
        </p:txBody>
      </p:sp>
      <p:pic>
        <p:nvPicPr>
          <p:cNvPr id="6" name="Picture 5">
            <a:extLst>
              <a:ext uri="{FF2B5EF4-FFF2-40B4-BE49-F238E27FC236}">
                <a16:creationId xmlns:a16="http://schemas.microsoft.com/office/drawing/2014/main" id="{080BF3AC-C6C2-4C50-2025-FB302985BBEC}"/>
              </a:ext>
            </a:extLst>
          </p:cNvPr>
          <p:cNvPicPr>
            <a:picLocks noChangeAspect="1"/>
          </p:cNvPicPr>
          <p:nvPr/>
        </p:nvPicPr>
        <p:blipFill rotWithShape="1">
          <a:blip r:embed="rId3"/>
          <a:srcRect t="63541"/>
          <a:stretch/>
        </p:blipFill>
        <p:spPr>
          <a:xfrm>
            <a:off x="6858009" y="4087258"/>
            <a:ext cx="4240673" cy="1406046"/>
          </a:xfrm>
          <a:prstGeom prst="rect">
            <a:avLst/>
          </a:prstGeom>
        </p:spPr>
      </p:pic>
      <p:pic>
        <p:nvPicPr>
          <p:cNvPr id="4" name="Picture 3">
            <a:extLst>
              <a:ext uri="{FF2B5EF4-FFF2-40B4-BE49-F238E27FC236}">
                <a16:creationId xmlns:a16="http://schemas.microsoft.com/office/drawing/2014/main" id="{ACF8ED70-341F-DBF9-4689-18584250E81D}"/>
              </a:ext>
            </a:extLst>
          </p:cNvPr>
          <p:cNvPicPr>
            <a:picLocks noChangeAspect="1"/>
          </p:cNvPicPr>
          <p:nvPr/>
        </p:nvPicPr>
        <p:blipFill rotWithShape="1">
          <a:blip r:embed="rId3"/>
          <a:srcRect b="35442"/>
          <a:stretch/>
        </p:blipFill>
        <p:spPr>
          <a:xfrm>
            <a:off x="2410112" y="3316077"/>
            <a:ext cx="4184581" cy="2456761"/>
          </a:xfrm>
          <a:prstGeom prst="rect">
            <a:avLst/>
          </a:prstGeom>
        </p:spPr>
      </p:pic>
    </p:spTree>
    <p:extLst>
      <p:ext uri="{BB962C8B-B14F-4D97-AF65-F5344CB8AC3E}">
        <p14:creationId xmlns:p14="http://schemas.microsoft.com/office/powerpoint/2010/main" val="367319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5" name="TextBox 4">
            <a:extLst>
              <a:ext uri="{FF2B5EF4-FFF2-40B4-BE49-F238E27FC236}">
                <a16:creationId xmlns:a16="http://schemas.microsoft.com/office/drawing/2014/main" id="{B9C9294B-648B-8599-FFAC-8A8B924C0543}"/>
              </a:ext>
            </a:extLst>
          </p:cNvPr>
          <p:cNvSpPr txBox="1"/>
          <p:nvPr/>
        </p:nvSpPr>
        <p:spPr>
          <a:xfrm>
            <a:off x="1130549" y="3345152"/>
            <a:ext cx="6130342" cy="461665"/>
          </a:xfrm>
          <a:prstGeom prst="rect">
            <a:avLst/>
          </a:prstGeom>
          <a:noFill/>
        </p:spPr>
        <p:txBody>
          <a:bodyPr wrap="square">
            <a:spAutoFit/>
          </a:bodyPr>
          <a:lstStyle/>
          <a:p>
            <a:r>
              <a:rPr lang="en-US" sz="2400" b="0" i="0" u="none" strike="noStrike" dirty="0">
                <a:effectLst/>
                <a:latin typeface="Graphik Regular"/>
                <a:hlinkClick r:id="rId3">
                  <a:extLst>
                    <a:ext uri="{A12FA001-AC4F-418D-AE19-62706E023703}">
                      <ahyp:hlinkClr xmlns:ahyp="http://schemas.microsoft.com/office/drawing/2018/hyperlinkcolor" val="tx"/>
                    </a:ext>
                  </a:extLst>
                </a:hlinkClick>
              </a:rPr>
              <a:t>NATIONAL JUNIOR TOURNAMENT SCHEDULE</a:t>
            </a:r>
            <a:endParaRPr lang="en-US" sz="2400" b="0" i="0" dirty="0">
              <a:effectLst/>
              <a:latin typeface="Graphik Regular"/>
            </a:endParaRPr>
          </a:p>
        </p:txBody>
      </p:sp>
      <p:sp>
        <p:nvSpPr>
          <p:cNvPr id="7" name="TextBox 6">
            <a:extLst>
              <a:ext uri="{FF2B5EF4-FFF2-40B4-BE49-F238E27FC236}">
                <a16:creationId xmlns:a16="http://schemas.microsoft.com/office/drawing/2014/main" id="{F338910E-2F89-6D69-E26D-85D454CFE849}"/>
              </a:ext>
            </a:extLst>
          </p:cNvPr>
          <p:cNvSpPr txBox="1"/>
          <p:nvPr/>
        </p:nvSpPr>
        <p:spPr>
          <a:xfrm>
            <a:off x="1134737" y="2690013"/>
            <a:ext cx="6461780" cy="461665"/>
          </a:xfrm>
          <a:prstGeom prst="rect">
            <a:avLst/>
          </a:prstGeom>
          <a:noFill/>
        </p:spPr>
        <p:txBody>
          <a:bodyPr wrap="square">
            <a:spAutoFit/>
          </a:bodyPr>
          <a:lstStyle/>
          <a:p>
            <a:r>
              <a:rPr lang="en-US" sz="2400" dirty="0">
                <a:latin typeface="Graphik Regular"/>
                <a:hlinkClick r:id="rId4">
                  <a:extLst>
                    <a:ext uri="{A12FA001-AC4F-418D-AE19-62706E023703}">
                      <ahyp:hlinkClr xmlns:ahyp="http://schemas.microsoft.com/office/drawing/2018/hyperlinkcolor" val="tx"/>
                    </a:ext>
                  </a:extLst>
                </a:hlinkClick>
              </a:rPr>
              <a:t>USTA SOUTHERN SCHEDULE</a:t>
            </a:r>
          </a:p>
        </p:txBody>
      </p:sp>
      <p:sp>
        <p:nvSpPr>
          <p:cNvPr id="9" name="TextBox 8">
            <a:extLst>
              <a:ext uri="{FF2B5EF4-FFF2-40B4-BE49-F238E27FC236}">
                <a16:creationId xmlns:a16="http://schemas.microsoft.com/office/drawing/2014/main" id="{F370AF7D-8A08-CC9A-BCA7-5A165DE291C9}"/>
              </a:ext>
            </a:extLst>
          </p:cNvPr>
          <p:cNvSpPr txBox="1"/>
          <p:nvPr/>
        </p:nvSpPr>
        <p:spPr>
          <a:xfrm>
            <a:off x="1113634" y="2044852"/>
            <a:ext cx="6130342" cy="830997"/>
          </a:xfrm>
          <a:prstGeom prst="rect">
            <a:avLst/>
          </a:prstGeom>
          <a:noFill/>
        </p:spPr>
        <p:txBody>
          <a:bodyPr wrap="square">
            <a:spAutoFit/>
          </a:bodyPr>
          <a:lstStyle/>
          <a:p>
            <a:r>
              <a:rPr lang="en-US" sz="2400" dirty="0">
                <a:latin typeface="Graphik Regular"/>
                <a:hlinkClick r:id="rId5">
                  <a:extLst>
                    <a:ext uri="{A12FA001-AC4F-418D-AE19-62706E023703}">
                      <ahyp:hlinkClr xmlns:ahyp="http://schemas.microsoft.com/office/drawing/2018/hyperlinkcolor" val="tx"/>
                    </a:ext>
                  </a:extLst>
                </a:hlinkClick>
              </a:rPr>
              <a:t>NORTH CAROLINA SCHEDULE</a:t>
            </a:r>
          </a:p>
          <a:p>
            <a:endParaRPr lang="en-US" sz="2400" dirty="0">
              <a:latin typeface="Graphik Regular"/>
              <a:hlinkClick r:id="rId5">
                <a:extLst>
                  <a:ext uri="{A12FA001-AC4F-418D-AE19-62706E023703}">
                    <ahyp:hlinkClr xmlns:ahyp="http://schemas.microsoft.com/office/drawing/2018/hyperlinkcolor" val="tx"/>
                  </a:ext>
                </a:extLst>
              </a:hlinkClick>
            </a:endParaRPr>
          </a:p>
        </p:txBody>
      </p:sp>
      <p:sp>
        <p:nvSpPr>
          <p:cNvPr id="6" name="TextBox 5">
            <a:extLst>
              <a:ext uri="{FF2B5EF4-FFF2-40B4-BE49-F238E27FC236}">
                <a16:creationId xmlns:a16="http://schemas.microsoft.com/office/drawing/2014/main" id="{55B0B111-E67B-359D-B18F-2C709A7F7EC7}"/>
              </a:ext>
            </a:extLst>
          </p:cNvPr>
          <p:cNvSpPr txBox="1"/>
          <p:nvPr/>
        </p:nvSpPr>
        <p:spPr>
          <a:xfrm>
            <a:off x="1101686" y="143219"/>
            <a:ext cx="7326217" cy="1569660"/>
          </a:xfrm>
          <a:prstGeom prst="rect">
            <a:avLst/>
          </a:prstGeom>
          <a:noFill/>
        </p:spPr>
        <p:txBody>
          <a:bodyPr wrap="square" rtlCol="0">
            <a:spAutoFit/>
          </a:bodyPr>
          <a:lstStyle/>
          <a:p>
            <a:r>
              <a:rPr lang="en-US" sz="4800" dirty="0">
                <a:latin typeface="Anton" pitchFamily="2" charset="0"/>
              </a:rPr>
              <a:t>JUNIOR TOURNAMENT SCHEDULES</a:t>
            </a:r>
          </a:p>
        </p:txBody>
      </p:sp>
      <p:sp>
        <p:nvSpPr>
          <p:cNvPr id="8" name="TextBox 7">
            <a:extLst>
              <a:ext uri="{FF2B5EF4-FFF2-40B4-BE49-F238E27FC236}">
                <a16:creationId xmlns:a16="http://schemas.microsoft.com/office/drawing/2014/main" id="{F5AE9522-1A12-90AA-FDD8-6EBFB6C8E1F7}"/>
              </a:ext>
            </a:extLst>
          </p:cNvPr>
          <p:cNvSpPr txBox="1"/>
          <p:nvPr/>
        </p:nvSpPr>
        <p:spPr>
          <a:xfrm>
            <a:off x="2104221" y="4902507"/>
            <a:ext cx="4054207" cy="461665"/>
          </a:xfrm>
          <a:prstGeom prst="rect">
            <a:avLst/>
          </a:prstGeom>
          <a:noFill/>
        </p:spPr>
        <p:txBody>
          <a:bodyPr wrap="square" rtlCol="0">
            <a:spAutoFit/>
          </a:bodyPr>
          <a:lstStyle/>
          <a:p>
            <a:r>
              <a:rPr lang="en-US" sz="2400" dirty="0">
                <a:latin typeface="Graphik Regular"/>
                <a:hlinkClick r:id="rId6">
                  <a:extLst>
                    <a:ext uri="{A12FA001-AC4F-418D-AE19-62706E023703}">
                      <ahyp:hlinkClr xmlns:ahyp="http://schemas.microsoft.com/office/drawing/2018/hyperlinkcolor" val="tx"/>
                    </a:ext>
                  </a:extLst>
                </a:hlinkClick>
              </a:rPr>
              <a:t>PLAYER SEARCH</a:t>
            </a:r>
            <a:endParaRPr lang="en-US" sz="2400" dirty="0">
              <a:latin typeface="Graphik Regular"/>
            </a:endParaRPr>
          </a:p>
        </p:txBody>
      </p:sp>
      <p:sp>
        <p:nvSpPr>
          <p:cNvPr id="12" name="TextBox 11">
            <a:extLst>
              <a:ext uri="{FF2B5EF4-FFF2-40B4-BE49-F238E27FC236}">
                <a16:creationId xmlns:a16="http://schemas.microsoft.com/office/drawing/2014/main" id="{10C275F1-F88E-24EF-E16F-4B37D13F142C}"/>
              </a:ext>
            </a:extLst>
          </p:cNvPr>
          <p:cNvSpPr txBox="1"/>
          <p:nvPr/>
        </p:nvSpPr>
        <p:spPr>
          <a:xfrm>
            <a:off x="2060155" y="4293691"/>
            <a:ext cx="6125378" cy="461665"/>
          </a:xfrm>
          <a:prstGeom prst="rect">
            <a:avLst/>
          </a:prstGeom>
          <a:noFill/>
        </p:spPr>
        <p:txBody>
          <a:bodyPr wrap="square">
            <a:spAutoFit/>
          </a:bodyPr>
          <a:lstStyle/>
          <a:p>
            <a:r>
              <a:rPr lang="en-US" sz="2400" u="sng" dirty="0">
                <a:latin typeface="Graphik Regular"/>
                <a:hlinkClick r:id="rId7">
                  <a:extLst>
                    <a:ext uri="{A12FA001-AC4F-418D-AE19-62706E023703}">
                      <ahyp:hlinkClr xmlns:ahyp="http://schemas.microsoft.com/office/drawing/2018/hyperlinkcolor" val="tx"/>
                    </a:ext>
                  </a:extLst>
                </a:hlinkClick>
              </a:rPr>
              <a:t>USTA JUNIOR TOURNAMENTS</a:t>
            </a:r>
            <a:endParaRPr lang="en-US" sz="2400" u="sng" dirty="0">
              <a:latin typeface="Graphik Regular"/>
            </a:endParaRPr>
          </a:p>
        </p:txBody>
      </p:sp>
    </p:spTree>
    <p:extLst>
      <p:ext uri="{BB962C8B-B14F-4D97-AF65-F5344CB8AC3E}">
        <p14:creationId xmlns:p14="http://schemas.microsoft.com/office/powerpoint/2010/main" val="2749299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8353-737D-E584-34F5-698D48BA7226}"/>
              </a:ext>
            </a:extLst>
          </p:cNvPr>
          <p:cNvSpPr>
            <a:spLocks noGrp="1"/>
          </p:cNvSpPr>
          <p:nvPr>
            <p:ph type="ctrTitle"/>
          </p:nvPr>
        </p:nvSpPr>
        <p:spPr>
          <a:xfrm>
            <a:off x="1082365" y="77118"/>
            <a:ext cx="8612243" cy="1186628"/>
          </a:xfrm>
        </p:spPr>
        <p:txBody>
          <a:bodyPr/>
          <a:lstStyle/>
          <a:p>
            <a:r>
              <a:rPr lang="en-US" dirty="0"/>
              <a:t>SPORTSMANSHIP</a:t>
            </a:r>
          </a:p>
        </p:txBody>
      </p:sp>
      <p:pic>
        <p:nvPicPr>
          <p:cNvPr id="5" name="Picture 4" descr="A screenshot of a computer&#10;&#10;Description automatically generated with low confidence">
            <a:extLst>
              <a:ext uri="{FF2B5EF4-FFF2-40B4-BE49-F238E27FC236}">
                <a16:creationId xmlns:a16="http://schemas.microsoft.com/office/drawing/2014/main" id="{6D07A4F4-F1A5-C4BC-635A-F74698E4C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338" y="1130440"/>
            <a:ext cx="3599281" cy="5628407"/>
          </a:xfrm>
          <a:prstGeom prst="rect">
            <a:avLst/>
          </a:prstGeom>
        </p:spPr>
      </p:pic>
      <p:sp>
        <p:nvSpPr>
          <p:cNvPr id="10" name="TextBox 9">
            <a:extLst>
              <a:ext uri="{FF2B5EF4-FFF2-40B4-BE49-F238E27FC236}">
                <a16:creationId xmlns:a16="http://schemas.microsoft.com/office/drawing/2014/main" id="{38425D2E-623D-7A19-98B2-4110FF6A826E}"/>
              </a:ext>
            </a:extLst>
          </p:cNvPr>
          <p:cNvSpPr txBox="1"/>
          <p:nvPr/>
        </p:nvSpPr>
        <p:spPr>
          <a:xfrm>
            <a:off x="6378765" y="2754216"/>
            <a:ext cx="5372560" cy="1138773"/>
          </a:xfrm>
          <a:prstGeom prst="rect">
            <a:avLst/>
          </a:prstGeom>
          <a:noFill/>
        </p:spPr>
        <p:txBody>
          <a:bodyPr wrap="square" rtlCol="0">
            <a:spAutoFit/>
          </a:bodyPr>
          <a:lstStyle/>
          <a:p>
            <a:r>
              <a:rPr lang="en-US" sz="3600" b="1" dirty="0">
                <a:latin typeface="Inter"/>
              </a:rPr>
              <a:t>NEW CAMPAIGN COMING: </a:t>
            </a:r>
            <a:r>
              <a:rPr lang="en-US" sz="3200" dirty="0">
                <a:latin typeface="Inter"/>
              </a:rPr>
              <a:t>THE GOOD CHASE</a:t>
            </a:r>
          </a:p>
        </p:txBody>
      </p:sp>
    </p:spTree>
    <p:extLst>
      <p:ext uri="{BB962C8B-B14F-4D97-AF65-F5344CB8AC3E}">
        <p14:creationId xmlns:p14="http://schemas.microsoft.com/office/powerpoint/2010/main" val="203082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7CE6-BA29-B053-E70E-6FA8A4D14C91}"/>
              </a:ext>
            </a:extLst>
          </p:cNvPr>
          <p:cNvSpPr>
            <a:spLocks noGrp="1"/>
          </p:cNvSpPr>
          <p:nvPr>
            <p:ph type="ctrTitle"/>
          </p:nvPr>
        </p:nvSpPr>
        <p:spPr>
          <a:xfrm>
            <a:off x="1093383" y="0"/>
            <a:ext cx="8612243" cy="1197645"/>
          </a:xfrm>
        </p:spPr>
        <p:txBody>
          <a:bodyPr/>
          <a:lstStyle/>
          <a:p>
            <a:r>
              <a:rPr lang="en-US" dirty="0"/>
              <a:t>WTN</a:t>
            </a:r>
          </a:p>
        </p:txBody>
      </p:sp>
      <p:graphicFrame>
        <p:nvGraphicFramePr>
          <p:cNvPr id="4" name="Object 3">
            <a:hlinkClick r:id="rId2"/>
            <a:extLst>
              <a:ext uri="{FF2B5EF4-FFF2-40B4-BE49-F238E27FC236}">
                <a16:creationId xmlns:a16="http://schemas.microsoft.com/office/drawing/2014/main" id="{F9A4E87E-84C9-906B-5407-07EE8AAA2B69}"/>
              </a:ext>
            </a:extLst>
          </p:cNvPr>
          <p:cNvGraphicFramePr>
            <a:graphicFrameLocks noChangeAspect="1"/>
          </p:cNvGraphicFramePr>
          <p:nvPr>
            <p:extLst>
              <p:ext uri="{D42A27DB-BD31-4B8C-83A1-F6EECF244321}">
                <p14:modId xmlns:p14="http://schemas.microsoft.com/office/powerpoint/2010/main" val="3651517008"/>
              </p:ext>
            </p:extLst>
          </p:nvPr>
        </p:nvGraphicFramePr>
        <p:xfrm>
          <a:off x="2599387" y="550843"/>
          <a:ext cx="4738647" cy="6133106"/>
        </p:xfrm>
        <a:graphic>
          <a:graphicData uri="http://schemas.openxmlformats.org/presentationml/2006/ole">
            <mc:AlternateContent xmlns:mc="http://schemas.openxmlformats.org/markup-compatibility/2006">
              <mc:Choice xmlns:v="urn:schemas-microsoft-com:vml" Requires="v">
                <p:oleObj name="Acrobat Document" r:id="rId3" imgW="24288605" imgH="31432307" progId="Acrobat.Document.DC">
                  <p:embed/>
                </p:oleObj>
              </mc:Choice>
              <mc:Fallback>
                <p:oleObj name="Acrobat Document" r:id="rId3" imgW="24288605" imgH="31432307" progId="Acrobat.Document.DC">
                  <p:embed/>
                  <p:pic>
                    <p:nvPicPr>
                      <p:cNvPr id="4" name="Object 3">
                        <a:hlinkClick r:id="rId2"/>
                        <a:extLst>
                          <a:ext uri="{FF2B5EF4-FFF2-40B4-BE49-F238E27FC236}">
                            <a16:creationId xmlns:a16="http://schemas.microsoft.com/office/drawing/2014/main" id="{F9A4E87E-84C9-906B-5407-07EE8AAA2B69}"/>
                          </a:ext>
                        </a:extLst>
                      </p:cNvPr>
                      <p:cNvPicPr/>
                      <p:nvPr/>
                    </p:nvPicPr>
                    <p:blipFill>
                      <a:blip r:embed="rId4"/>
                      <a:stretch>
                        <a:fillRect/>
                      </a:stretch>
                    </p:blipFill>
                    <p:spPr>
                      <a:xfrm>
                        <a:off x="2599387" y="550843"/>
                        <a:ext cx="4738647" cy="613310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D290C32-D175-B5E5-AE83-127F98BA8FDF}"/>
              </a:ext>
            </a:extLst>
          </p:cNvPr>
          <p:cNvGraphicFramePr>
            <a:graphicFrameLocks noChangeAspect="1"/>
          </p:cNvGraphicFramePr>
          <p:nvPr>
            <p:extLst>
              <p:ext uri="{D42A27DB-BD31-4B8C-83A1-F6EECF244321}">
                <p14:modId xmlns:p14="http://schemas.microsoft.com/office/powerpoint/2010/main" val="3474902115"/>
              </p:ext>
            </p:extLst>
          </p:nvPr>
        </p:nvGraphicFramePr>
        <p:xfrm>
          <a:off x="7402207" y="572877"/>
          <a:ext cx="4755374" cy="6154757"/>
        </p:xfrm>
        <a:graphic>
          <a:graphicData uri="http://schemas.openxmlformats.org/presentationml/2006/ole">
            <mc:AlternateContent xmlns:mc="http://schemas.openxmlformats.org/markup-compatibility/2006">
              <mc:Choice xmlns:v="urn:schemas-microsoft-com:vml" Requires="v">
                <p:oleObj name="Acrobat Document" r:id="rId5" imgW="5829252" imgH="7543510" progId="Acrobat.Document.DC">
                  <p:embed/>
                </p:oleObj>
              </mc:Choice>
              <mc:Fallback>
                <p:oleObj name="Acrobat Document" r:id="rId5" imgW="5829252" imgH="7543510" progId="Acrobat.Document.DC">
                  <p:embed/>
                  <p:pic>
                    <p:nvPicPr>
                      <p:cNvPr id="5" name="Object 4">
                        <a:extLst>
                          <a:ext uri="{FF2B5EF4-FFF2-40B4-BE49-F238E27FC236}">
                            <a16:creationId xmlns:a16="http://schemas.microsoft.com/office/drawing/2014/main" id="{2D290C32-D175-B5E5-AE83-127F98BA8FDF}"/>
                          </a:ext>
                        </a:extLst>
                      </p:cNvPr>
                      <p:cNvPicPr/>
                      <p:nvPr/>
                    </p:nvPicPr>
                    <p:blipFill>
                      <a:blip r:embed="rId6"/>
                      <a:stretch>
                        <a:fillRect/>
                      </a:stretch>
                    </p:blipFill>
                    <p:spPr>
                      <a:xfrm>
                        <a:off x="7402207" y="572877"/>
                        <a:ext cx="4755374" cy="6154757"/>
                      </a:xfrm>
                      <a:prstGeom prst="rect">
                        <a:avLst/>
                      </a:prstGeom>
                    </p:spPr>
                  </p:pic>
                </p:oleObj>
              </mc:Fallback>
            </mc:AlternateContent>
          </a:graphicData>
        </a:graphic>
      </p:graphicFrame>
    </p:spTree>
    <p:extLst>
      <p:ext uri="{BB962C8B-B14F-4D97-AF65-F5344CB8AC3E}">
        <p14:creationId xmlns:p14="http://schemas.microsoft.com/office/powerpoint/2010/main" val="3480467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10" name="TextBox 9">
            <a:extLst>
              <a:ext uri="{FF2B5EF4-FFF2-40B4-BE49-F238E27FC236}">
                <a16:creationId xmlns:a16="http://schemas.microsoft.com/office/drawing/2014/main" id="{1C480B9A-6947-F13E-7543-FD056E05929A}"/>
              </a:ext>
            </a:extLst>
          </p:cNvPr>
          <p:cNvSpPr txBox="1"/>
          <p:nvPr/>
        </p:nvSpPr>
        <p:spPr>
          <a:xfrm>
            <a:off x="1112702" y="326031"/>
            <a:ext cx="10499076" cy="4062651"/>
          </a:xfrm>
          <a:prstGeom prst="rect">
            <a:avLst/>
          </a:prstGeom>
          <a:noFill/>
        </p:spPr>
        <p:txBody>
          <a:bodyPr wrap="square">
            <a:spAutoFit/>
          </a:bodyPr>
          <a:lstStyle/>
          <a:p>
            <a:pPr algn="l"/>
            <a:r>
              <a:rPr lang="en-US" sz="4800" b="0" i="0" cap="all" dirty="0">
                <a:solidFill>
                  <a:srgbClr val="000000"/>
                </a:solidFill>
                <a:effectLst/>
                <a:latin typeface="Anton" pitchFamily="2" charset="0"/>
              </a:rPr>
              <a:t>COLLEGE TENNIS</a:t>
            </a:r>
          </a:p>
          <a:p>
            <a:pPr algn="l"/>
            <a:endParaRPr lang="en-US" sz="4800" b="0" i="0" cap="all" dirty="0">
              <a:solidFill>
                <a:srgbClr val="000000"/>
              </a:solidFill>
              <a:effectLst/>
              <a:latin typeface="Anton" pitchFamily="2" charset="0"/>
            </a:endParaRPr>
          </a:p>
          <a:p>
            <a:pPr algn="l"/>
            <a:r>
              <a:rPr lang="en-US" b="0" i="0" dirty="0">
                <a:effectLst/>
                <a:latin typeface="Graphik Regular"/>
              </a:rPr>
              <a:t>Tennis doesn’t have to end after high school. You can play on a varsity program, through Tennis On Campus or even start your own intramural team at whatever college campus you choose. In addition, there are resources available to help you pick the program that is right for you.</a:t>
            </a:r>
          </a:p>
          <a:p>
            <a:pPr algn="l"/>
            <a:endParaRPr lang="en-US" b="0" i="0" dirty="0">
              <a:solidFill>
                <a:srgbClr val="333333"/>
              </a:solidFill>
              <a:effectLst/>
              <a:latin typeface="Graphik Regular"/>
            </a:endParaRPr>
          </a:p>
          <a:p>
            <a:pPr algn="l"/>
            <a:endParaRPr lang="en-US" b="0" i="0" dirty="0">
              <a:solidFill>
                <a:srgbClr val="333333"/>
              </a:solidFill>
              <a:effectLst/>
              <a:latin typeface="Graphik Regular"/>
            </a:endParaRPr>
          </a:p>
          <a:p>
            <a:pPr marL="1200150" lvl="2" indent="-285750">
              <a:buFont typeface="Arial" panose="020B0604020202020204" pitchFamily="34" charset="0"/>
              <a:buChar char="•"/>
            </a:pPr>
            <a:r>
              <a:rPr lang="en-US" b="0" i="0" u="none" strike="noStrike" dirty="0">
                <a:solidFill>
                  <a:srgbClr val="418FDE"/>
                </a:solidFill>
                <a:effectLst/>
                <a:latin typeface="Graphik Regular"/>
                <a:hlinkClick r:id="rId3"/>
              </a:rPr>
              <a:t>Varsity Tennis</a:t>
            </a:r>
            <a:endParaRPr lang="en-US" b="0" i="0" dirty="0">
              <a:solidFill>
                <a:srgbClr val="333333"/>
              </a:solidFill>
              <a:effectLst/>
              <a:latin typeface="Graphik Regular"/>
            </a:endParaRPr>
          </a:p>
          <a:p>
            <a:pPr marL="1200150" lvl="2" indent="-285750">
              <a:buFont typeface="Arial" panose="020B0604020202020204" pitchFamily="34" charset="0"/>
              <a:buChar char="•"/>
            </a:pPr>
            <a:r>
              <a:rPr lang="en-US" b="0" i="0" u="none" strike="noStrike" dirty="0">
                <a:solidFill>
                  <a:srgbClr val="418FDE"/>
                </a:solidFill>
                <a:effectLst/>
                <a:latin typeface="Graphik Regular"/>
                <a:hlinkClick r:id="rId4"/>
              </a:rPr>
              <a:t>Tennis on Campus</a:t>
            </a:r>
            <a:endParaRPr lang="en-US" b="0" i="0" dirty="0">
              <a:solidFill>
                <a:srgbClr val="333333"/>
              </a:solidFill>
              <a:effectLst/>
              <a:latin typeface="Graphik Regular"/>
            </a:endParaRPr>
          </a:p>
          <a:p>
            <a:pPr marL="1200150" lvl="2" indent="-285750">
              <a:buFont typeface="Arial" panose="020B0604020202020204" pitchFamily="34" charset="0"/>
              <a:buChar char="•"/>
            </a:pPr>
            <a:r>
              <a:rPr lang="en-US" b="0" i="0" u="none" strike="noStrike" dirty="0">
                <a:solidFill>
                  <a:srgbClr val="418FDE"/>
                </a:solidFill>
                <a:effectLst/>
                <a:latin typeface="Graphik Regular"/>
                <a:hlinkClick r:id="rId5"/>
              </a:rPr>
              <a:t>Wheelchair</a:t>
            </a:r>
            <a:endParaRPr lang="en-US" b="0" i="0" dirty="0">
              <a:solidFill>
                <a:srgbClr val="333333"/>
              </a:solidFill>
              <a:effectLst/>
              <a:latin typeface="Graphik Regular"/>
            </a:endParaRPr>
          </a:p>
          <a:p>
            <a:pPr marL="1200150" lvl="2" indent="-285750">
              <a:buFont typeface="Arial" panose="020B0604020202020204" pitchFamily="34" charset="0"/>
              <a:buChar char="•"/>
            </a:pPr>
            <a:r>
              <a:rPr lang="en-US" b="0" i="0" u="none" strike="noStrike" dirty="0">
                <a:solidFill>
                  <a:srgbClr val="418FDE"/>
                </a:solidFill>
                <a:effectLst/>
                <a:latin typeface="Graphik Regular"/>
                <a:hlinkClick r:id="rId6"/>
              </a:rPr>
              <a:t>USTA National Campus Events</a:t>
            </a:r>
            <a:endParaRPr lang="en-US" b="0" i="0" dirty="0">
              <a:solidFill>
                <a:srgbClr val="333333"/>
              </a:solidFill>
              <a:effectLst/>
              <a:latin typeface="Graphik Regular"/>
            </a:endParaRPr>
          </a:p>
        </p:txBody>
      </p:sp>
    </p:spTree>
    <p:extLst>
      <p:ext uri="{BB962C8B-B14F-4D97-AF65-F5344CB8AC3E}">
        <p14:creationId xmlns:p14="http://schemas.microsoft.com/office/powerpoint/2010/main" val="377901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 name="TextBox 6">
            <a:extLst>
              <a:ext uri="{FF2B5EF4-FFF2-40B4-BE49-F238E27FC236}">
                <a16:creationId xmlns:a16="http://schemas.microsoft.com/office/drawing/2014/main" id="{D59DBF7C-ED21-883A-15F7-1E72DF9F0C1A}"/>
              </a:ext>
            </a:extLst>
          </p:cNvPr>
          <p:cNvSpPr txBox="1"/>
          <p:nvPr/>
        </p:nvSpPr>
        <p:spPr>
          <a:xfrm>
            <a:off x="1333042" y="1726728"/>
            <a:ext cx="9827045" cy="1631216"/>
          </a:xfrm>
          <a:prstGeom prst="rect">
            <a:avLst/>
          </a:prstGeom>
          <a:noFill/>
        </p:spPr>
        <p:txBody>
          <a:bodyPr wrap="square">
            <a:spAutoFit/>
          </a:bodyPr>
          <a:lstStyle/>
          <a:p>
            <a:pPr algn="l"/>
            <a:r>
              <a:rPr lang="en-US" sz="1600" b="0" i="0" dirty="0">
                <a:effectLst/>
                <a:latin typeface="Graphik Regular"/>
              </a:rPr>
              <a:t>The Intercollegiate Tennis Association (ITA) has adopted the World Tennis Number (WTN) as the official rating for college tennis. This makes it easier than ever for junior tennis players to explore all of the playing opportunities that exist in college tennis. Explore this page with helpful links, downloads and guides or search the ITA’s </a:t>
            </a:r>
            <a:r>
              <a:rPr lang="en-US" sz="1600" b="0" i="0" u="sng" dirty="0">
                <a:effectLst/>
                <a:latin typeface="Graphik Regular"/>
                <a:hlinkClick r:id="rId3">
                  <a:extLst>
                    <a:ext uri="{A12FA001-AC4F-418D-AE19-62706E023703}">
                      <ahyp:hlinkClr xmlns:ahyp="http://schemas.microsoft.com/office/drawing/2018/hyperlinkcolor" val="tx"/>
                    </a:ext>
                  </a:extLst>
                </a:hlinkClick>
              </a:rPr>
              <a:t>College Connect</a:t>
            </a:r>
            <a:r>
              <a:rPr lang="en-US" sz="1600" b="0" i="0" dirty="0">
                <a:effectLst/>
                <a:latin typeface="Graphik Regular"/>
              </a:rPr>
              <a:t> tool so you can better understand the opportunities available.</a:t>
            </a:r>
          </a:p>
          <a:p>
            <a:pPr algn="l"/>
            <a:r>
              <a:rPr lang="en-US" sz="1600" b="0" i="0" dirty="0">
                <a:effectLst/>
                <a:latin typeface="Graphik Regular"/>
              </a:rPr>
              <a:t> </a:t>
            </a:r>
          </a:p>
          <a:p>
            <a:pPr algn="l"/>
            <a:r>
              <a:rPr lang="en-US" sz="1600" b="0" i="0" dirty="0">
                <a:effectLst/>
                <a:latin typeface="Graphik Regular"/>
              </a:rPr>
              <a:t>More useful information from the USTA and the NCAA:</a:t>
            </a:r>
          </a:p>
        </p:txBody>
      </p:sp>
      <p:sp>
        <p:nvSpPr>
          <p:cNvPr id="8" name="TextBox 7">
            <a:extLst>
              <a:ext uri="{FF2B5EF4-FFF2-40B4-BE49-F238E27FC236}">
                <a16:creationId xmlns:a16="http://schemas.microsoft.com/office/drawing/2014/main" id="{34DE7FCC-45FC-B25F-A92A-E44D3F064D33}"/>
              </a:ext>
            </a:extLst>
          </p:cNvPr>
          <p:cNvSpPr txBox="1"/>
          <p:nvPr/>
        </p:nvSpPr>
        <p:spPr>
          <a:xfrm>
            <a:off x="1167789" y="211152"/>
            <a:ext cx="6125378" cy="1569660"/>
          </a:xfrm>
          <a:prstGeom prst="rect">
            <a:avLst/>
          </a:prstGeom>
          <a:noFill/>
        </p:spPr>
        <p:txBody>
          <a:bodyPr wrap="square">
            <a:spAutoFit/>
          </a:bodyPr>
          <a:lstStyle/>
          <a:p>
            <a:pPr algn="l"/>
            <a:r>
              <a:rPr lang="en-US" sz="4800" i="0" cap="all" dirty="0">
                <a:effectLst/>
                <a:latin typeface="Anton" pitchFamily="2" charset="0"/>
              </a:rPr>
              <a:t>USTA'S COLLEGE</a:t>
            </a:r>
          </a:p>
          <a:p>
            <a:pPr algn="l"/>
            <a:r>
              <a:rPr lang="en-US" sz="4800" i="0" cap="all" dirty="0">
                <a:effectLst/>
                <a:latin typeface="Anton" pitchFamily="2" charset="0"/>
              </a:rPr>
              <a:t>RESOURCES</a:t>
            </a:r>
          </a:p>
        </p:txBody>
      </p:sp>
      <p:sp>
        <p:nvSpPr>
          <p:cNvPr id="10" name="TextBox 9">
            <a:extLst>
              <a:ext uri="{FF2B5EF4-FFF2-40B4-BE49-F238E27FC236}">
                <a16:creationId xmlns:a16="http://schemas.microsoft.com/office/drawing/2014/main" id="{07CEC3CA-E291-BDE2-B9DE-5BFAC7E3B6AD}"/>
              </a:ext>
            </a:extLst>
          </p:cNvPr>
          <p:cNvSpPr txBox="1"/>
          <p:nvPr/>
        </p:nvSpPr>
        <p:spPr>
          <a:xfrm>
            <a:off x="1443210" y="3368251"/>
            <a:ext cx="4450815" cy="1815882"/>
          </a:xfrm>
          <a:prstGeom prst="rect">
            <a:avLst/>
          </a:prstGeom>
          <a:noFill/>
        </p:spPr>
        <p:txBody>
          <a:bodyPr wrap="square" numCol="1">
            <a:spAutoFit/>
          </a:bodyPr>
          <a:lstStyle/>
          <a:p>
            <a:pPr marL="285750" indent="-285750" algn="l">
              <a:buFont typeface="Arial" panose="020B0604020202020204" pitchFamily="34" charset="0"/>
              <a:buChar char="•"/>
            </a:pPr>
            <a:r>
              <a:rPr lang="en-US" sz="1600" b="0" i="0" u="sng" dirty="0">
                <a:solidFill>
                  <a:srgbClr val="418FDE"/>
                </a:solidFill>
                <a:effectLst/>
                <a:latin typeface="Graphik Regular"/>
                <a:hlinkClick r:id="rId4"/>
              </a:rPr>
              <a:t>Choosing a Pathway</a:t>
            </a:r>
            <a:endParaRPr lang="en-US" sz="1600" b="0" i="0" dirty="0">
              <a:solidFill>
                <a:srgbClr val="3C3D3D"/>
              </a:solidFill>
              <a:effectLst/>
              <a:latin typeface="Graphik Regular"/>
            </a:endParaRPr>
          </a:p>
          <a:p>
            <a:pPr marL="285750" indent="-285750" algn="l">
              <a:buFont typeface="Arial" panose="020B0604020202020204" pitchFamily="34" charset="0"/>
              <a:buChar char="•"/>
            </a:pPr>
            <a:r>
              <a:rPr lang="en-US" sz="1600" b="0" i="0" u="sng" dirty="0">
                <a:solidFill>
                  <a:srgbClr val="418FDE"/>
                </a:solidFill>
                <a:effectLst/>
                <a:latin typeface="Graphik Regular"/>
                <a:hlinkClick r:id="rId5"/>
              </a:rPr>
              <a:t>Sample Email to a College Coach</a:t>
            </a:r>
            <a:endParaRPr lang="en-US" sz="1600" b="0" i="0" dirty="0">
              <a:solidFill>
                <a:srgbClr val="3C3D3D"/>
              </a:solidFill>
              <a:effectLst/>
              <a:latin typeface="Graphik Regular"/>
            </a:endParaRPr>
          </a:p>
          <a:p>
            <a:pPr marL="285750" indent="-285750" algn="l">
              <a:buFont typeface="Arial" panose="020B0604020202020204" pitchFamily="34" charset="0"/>
              <a:buChar char="•"/>
            </a:pPr>
            <a:r>
              <a:rPr lang="en-US" sz="1600" b="0" i="0" u="sng" dirty="0">
                <a:solidFill>
                  <a:srgbClr val="418FDE"/>
                </a:solidFill>
                <a:effectLst/>
                <a:latin typeface="Graphik Regular"/>
                <a:hlinkClick r:id="rId6"/>
              </a:rPr>
              <a:t>College Tennis Glossary</a:t>
            </a:r>
            <a:endParaRPr lang="en-US" sz="1600" b="0" i="0" dirty="0">
              <a:solidFill>
                <a:srgbClr val="3C3D3D"/>
              </a:solidFill>
              <a:effectLst/>
              <a:latin typeface="Graphik Regular"/>
            </a:endParaRPr>
          </a:p>
          <a:p>
            <a:pPr marL="285750" indent="-285750" algn="l">
              <a:buFont typeface="Arial" panose="020B0604020202020204" pitchFamily="34" charset="0"/>
              <a:buChar char="•"/>
            </a:pPr>
            <a:r>
              <a:rPr lang="en-US" sz="1600" b="0" i="0" u="sng" dirty="0">
                <a:solidFill>
                  <a:srgbClr val="418FDE"/>
                </a:solidFill>
                <a:effectLst/>
                <a:latin typeface="Graphik Regular"/>
                <a:hlinkClick r:id="rId7"/>
              </a:rPr>
              <a:t>Additional Resources and Important Junior Websites</a:t>
            </a:r>
            <a:endParaRPr lang="en-US" sz="1600" b="0" i="0" dirty="0">
              <a:solidFill>
                <a:srgbClr val="3C3D3D"/>
              </a:solidFill>
              <a:effectLst/>
              <a:latin typeface="Graphik Regular"/>
            </a:endParaRPr>
          </a:p>
          <a:p>
            <a:pPr marL="285750" indent="-285750" algn="l">
              <a:buFont typeface="Arial" panose="020B0604020202020204" pitchFamily="34" charset="0"/>
              <a:buChar char="•"/>
            </a:pPr>
            <a:r>
              <a:rPr lang="en-US" sz="1600" b="0" i="0" u="sng" dirty="0">
                <a:solidFill>
                  <a:srgbClr val="418FDE"/>
                </a:solidFill>
                <a:effectLst/>
                <a:latin typeface="Graphik Regular"/>
                <a:hlinkClick r:id="rId8"/>
              </a:rPr>
              <a:t>When Do I Start? Basic Recruiting Information and Year-By-Year Checklist</a:t>
            </a:r>
            <a:endParaRPr lang="en-US" sz="1600" b="0" i="0" dirty="0">
              <a:solidFill>
                <a:srgbClr val="3C3D3D"/>
              </a:solidFill>
              <a:effectLst/>
              <a:latin typeface="Graphik Regular"/>
            </a:endParaRPr>
          </a:p>
        </p:txBody>
      </p:sp>
      <p:sp>
        <p:nvSpPr>
          <p:cNvPr id="12" name="TextBox 11">
            <a:extLst>
              <a:ext uri="{FF2B5EF4-FFF2-40B4-BE49-F238E27FC236}">
                <a16:creationId xmlns:a16="http://schemas.microsoft.com/office/drawing/2014/main" id="{DB9BEA9C-1D25-634C-0019-CA286811470B}"/>
              </a:ext>
            </a:extLst>
          </p:cNvPr>
          <p:cNvSpPr txBox="1"/>
          <p:nvPr/>
        </p:nvSpPr>
        <p:spPr>
          <a:xfrm>
            <a:off x="1344057" y="5339509"/>
            <a:ext cx="9452473" cy="338554"/>
          </a:xfrm>
          <a:prstGeom prst="rect">
            <a:avLst/>
          </a:prstGeom>
          <a:noFill/>
        </p:spPr>
        <p:txBody>
          <a:bodyPr wrap="square">
            <a:spAutoFit/>
          </a:bodyPr>
          <a:lstStyle/>
          <a:p>
            <a:pPr algn="l"/>
            <a:r>
              <a:rPr lang="en-US" sz="1600" b="0" i="0" dirty="0">
                <a:effectLst/>
                <a:latin typeface="Graphik Regular"/>
              </a:rPr>
              <a:t>Stay connected to tennis in college without the demands of varsity tennis. Learn  more at</a:t>
            </a:r>
            <a:r>
              <a:rPr lang="en-US" sz="1600" b="0" i="0" dirty="0">
                <a:solidFill>
                  <a:srgbClr val="3C3D3D"/>
                </a:solidFill>
                <a:effectLst/>
                <a:latin typeface="Graphik Regular"/>
              </a:rPr>
              <a:t> </a:t>
            </a:r>
            <a:r>
              <a:rPr lang="en-US" sz="1600" b="0" i="0" u="sng" dirty="0">
                <a:solidFill>
                  <a:srgbClr val="418FDE"/>
                </a:solidFill>
                <a:effectLst/>
                <a:latin typeface="Graphik Regular"/>
                <a:hlinkClick r:id="rId9"/>
              </a:rPr>
              <a:t>Tennis on Campus</a:t>
            </a:r>
            <a:endParaRPr lang="en-US" sz="1600" b="0" i="0" dirty="0">
              <a:solidFill>
                <a:srgbClr val="3C3D3D"/>
              </a:solidFill>
              <a:effectLst/>
              <a:latin typeface="Graphik Regular"/>
            </a:endParaRPr>
          </a:p>
        </p:txBody>
      </p:sp>
      <p:sp>
        <p:nvSpPr>
          <p:cNvPr id="14" name="TextBox 13">
            <a:extLst>
              <a:ext uri="{FF2B5EF4-FFF2-40B4-BE49-F238E27FC236}">
                <a16:creationId xmlns:a16="http://schemas.microsoft.com/office/drawing/2014/main" id="{2366424F-48BB-D74E-19FE-34D31023C3C5}"/>
              </a:ext>
            </a:extLst>
          </p:cNvPr>
          <p:cNvSpPr txBox="1"/>
          <p:nvPr/>
        </p:nvSpPr>
        <p:spPr>
          <a:xfrm>
            <a:off x="6088658" y="3370628"/>
            <a:ext cx="5126513" cy="1631216"/>
          </a:xfrm>
          <a:prstGeom prst="rect">
            <a:avLst/>
          </a:prstGeom>
          <a:noFill/>
        </p:spPr>
        <p:txBody>
          <a:bodyPr wrap="square">
            <a:spAutoFit/>
          </a:bodyPr>
          <a:lstStyle/>
          <a:p>
            <a:pPr marL="285750" indent="-285750" algn="l">
              <a:buFont typeface="Arial" panose="020B0604020202020204" pitchFamily="34" charset="0"/>
              <a:buChar char="•"/>
            </a:pPr>
            <a:r>
              <a:rPr lang="en-US" sz="1600" b="0" i="0" u="sng" dirty="0">
                <a:solidFill>
                  <a:srgbClr val="418FDE"/>
                </a:solidFill>
                <a:effectLst/>
                <a:latin typeface="Graphik Regular"/>
                <a:hlinkClick r:id="rId10"/>
              </a:rPr>
              <a:t>Stand Out as a Recruit - Recruiting Education Video Series with Coaches</a:t>
            </a:r>
            <a:endParaRPr lang="en-US" sz="1600" b="0" i="0" u="sng" dirty="0">
              <a:solidFill>
                <a:srgbClr val="418FDE"/>
              </a:solidFill>
              <a:effectLst/>
              <a:latin typeface="Graphik Regular"/>
            </a:endParaRPr>
          </a:p>
          <a:p>
            <a:pPr marL="285750" indent="-285750" algn="l">
              <a:buFont typeface="Arial" panose="020B0604020202020204" pitchFamily="34" charset="0"/>
              <a:buChar char="•"/>
            </a:pPr>
            <a:r>
              <a:rPr lang="en-US" sz="1600" b="0" i="0" u="sng" dirty="0">
                <a:solidFill>
                  <a:srgbClr val="418FDE"/>
                </a:solidFill>
                <a:effectLst/>
                <a:latin typeface="Graphik Regular"/>
                <a:hlinkClick r:id="rId11"/>
              </a:rPr>
              <a:t>Stand Out as a Recruit - Coaches Explain What They Look For</a:t>
            </a:r>
            <a:endParaRPr lang="en-US" sz="1600" b="0" i="0" dirty="0">
              <a:solidFill>
                <a:srgbClr val="3C3D3D"/>
              </a:solidFill>
              <a:effectLst/>
              <a:latin typeface="Graphik Regular"/>
            </a:endParaRPr>
          </a:p>
          <a:p>
            <a:pPr marL="285750" indent="-285750" algn="l">
              <a:buFont typeface="Arial" panose="020B0604020202020204" pitchFamily="34" charset="0"/>
              <a:buChar char="•"/>
            </a:pPr>
            <a:r>
              <a:rPr lang="en-US" sz="1600" b="0" i="0" u="sng" dirty="0">
                <a:solidFill>
                  <a:srgbClr val="418FDE"/>
                </a:solidFill>
                <a:effectLst/>
                <a:latin typeface="Graphik Regular"/>
                <a:hlinkClick r:id="rId12"/>
              </a:rPr>
              <a:t>Who are the Top 25 Teams in Division I?</a:t>
            </a:r>
            <a:endParaRPr lang="en-US" sz="1600" b="0" i="0" dirty="0">
              <a:solidFill>
                <a:srgbClr val="3C3D3D"/>
              </a:solidFill>
              <a:effectLst/>
              <a:latin typeface="Graphik Regular"/>
            </a:endParaRPr>
          </a:p>
          <a:p>
            <a:pPr marL="285750" indent="-285750" algn="l">
              <a:buFont typeface="Arial" panose="020B0604020202020204" pitchFamily="34" charset="0"/>
              <a:buChar char="•"/>
            </a:pPr>
            <a:r>
              <a:rPr lang="en-US" sz="1600" b="0" i="0" u="sng" dirty="0">
                <a:solidFill>
                  <a:srgbClr val="418FDE"/>
                </a:solidFill>
                <a:effectLst/>
                <a:latin typeface="Graphik Regular"/>
                <a:hlinkClick r:id="rId13"/>
              </a:rPr>
              <a:t>College Tennis FAQ</a:t>
            </a:r>
            <a:endParaRPr lang="en-US" sz="1600" b="0" i="0" dirty="0">
              <a:solidFill>
                <a:srgbClr val="3C3D3D"/>
              </a:solidFill>
              <a:effectLst/>
              <a:latin typeface="Graphik Regular"/>
            </a:endParaRPr>
          </a:p>
        </p:txBody>
      </p:sp>
    </p:spTree>
    <p:extLst>
      <p:ext uri="{BB962C8B-B14F-4D97-AF65-F5344CB8AC3E}">
        <p14:creationId xmlns:p14="http://schemas.microsoft.com/office/powerpoint/2010/main" val="102320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18" name="TextBox 17">
            <a:extLst>
              <a:ext uri="{FF2B5EF4-FFF2-40B4-BE49-F238E27FC236}">
                <a16:creationId xmlns:a16="http://schemas.microsoft.com/office/drawing/2014/main" id="{D33DD455-6BDF-4C66-5DF0-39FCE807377D}"/>
              </a:ext>
            </a:extLst>
          </p:cNvPr>
          <p:cNvSpPr txBox="1"/>
          <p:nvPr/>
        </p:nvSpPr>
        <p:spPr>
          <a:xfrm>
            <a:off x="1233889" y="132202"/>
            <a:ext cx="10297099" cy="1323439"/>
          </a:xfrm>
          <a:prstGeom prst="rect">
            <a:avLst/>
          </a:prstGeom>
          <a:noFill/>
        </p:spPr>
        <p:txBody>
          <a:bodyPr wrap="square">
            <a:spAutoFit/>
          </a:bodyPr>
          <a:lstStyle/>
          <a:p>
            <a:pPr algn="ctr"/>
            <a:r>
              <a:rPr lang="en-US" sz="4800" b="1" dirty="0">
                <a:solidFill>
                  <a:srgbClr val="00B0F0"/>
                </a:solidFill>
                <a:latin typeface="Graphik XXCond Bold"/>
              </a:rPr>
              <a:t>The USTA's 5 C’s</a:t>
            </a:r>
          </a:p>
          <a:p>
            <a:pPr algn="ctr"/>
            <a:r>
              <a:rPr lang="en-US" sz="1600" b="1" dirty="0">
                <a:latin typeface="Graphik Regular"/>
              </a:rPr>
              <a:t>Under the ADM, players develop their athletic abilities across the 5 “C’s” that are influenced by sports science and youth development practices.</a:t>
            </a:r>
            <a:endParaRPr lang="en-US" b="1" dirty="0">
              <a:latin typeface="Graphik Regular"/>
            </a:endParaRPr>
          </a:p>
        </p:txBody>
      </p:sp>
      <p:sp>
        <p:nvSpPr>
          <p:cNvPr id="22" name="TextBox 21">
            <a:extLst>
              <a:ext uri="{FF2B5EF4-FFF2-40B4-BE49-F238E27FC236}">
                <a16:creationId xmlns:a16="http://schemas.microsoft.com/office/drawing/2014/main" id="{8A3A0939-4F3D-3AA3-C714-E3787D2C2230}"/>
              </a:ext>
            </a:extLst>
          </p:cNvPr>
          <p:cNvSpPr txBox="1"/>
          <p:nvPr/>
        </p:nvSpPr>
        <p:spPr>
          <a:xfrm>
            <a:off x="738129" y="2756051"/>
            <a:ext cx="3756752" cy="584775"/>
          </a:xfrm>
          <a:prstGeom prst="rect">
            <a:avLst/>
          </a:prstGeom>
          <a:noFill/>
        </p:spPr>
        <p:txBody>
          <a:bodyPr wrap="square">
            <a:spAutoFit/>
          </a:bodyPr>
          <a:lstStyle/>
          <a:p>
            <a:pPr algn="ctr"/>
            <a:r>
              <a:rPr lang="en-US" b="1" dirty="0">
                <a:solidFill>
                  <a:srgbClr val="00B0F0"/>
                </a:solidFill>
                <a:latin typeface="Graphik Regular"/>
              </a:rPr>
              <a:t>COMPETENCE</a:t>
            </a:r>
          </a:p>
          <a:p>
            <a:pPr algn="ctr"/>
            <a:r>
              <a:rPr lang="en-US" sz="1400" dirty="0">
                <a:latin typeface="Graphik Regular"/>
              </a:rPr>
              <a:t>Technical, tactical and performance skills</a:t>
            </a:r>
          </a:p>
        </p:txBody>
      </p:sp>
      <p:sp>
        <p:nvSpPr>
          <p:cNvPr id="24" name="TextBox 23">
            <a:extLst>
              <a:ext uri="{FF2B5EF4-FFF2-40B4-BE49-F238E27FC236}">
                <a16:creationId xmlns:a16="http://schemas.microsoft.com/office/drawing/2014/main" id="{3DE1EB60-5ECD-02DA-7C51-5E6052F661F4}"/>
              </a:ext>
            </a:extLst>
          </p:cNvPr>
          <p:cNvSpPr txBox="1"/>
          <p:nvPr/>
        </p:nvSpPr>
        <p:spPr>
          <a:xfrm>
            <a:off x="4263531" y="2749753"/>
            <a:ext cx="4131325" cy="800219"/>
          </a:xfrm>
          <a:prstGeom prst="rect">
            <a:avLst/>
          </a:prstGeom>
          <a:noFill/>
        </p:spPr>
        <p:txBody>
          <a:bodyPr wrap="square">
            <a:spAutoFit/>
          </a:bodyPr>
          <a:lstStyle/>
          <a:p>
            <a:pPr algn="ctr"/>
            <a:r>
              <a:rPr lang="en-US" b="1" dirty="0">
                <a:solidFill>
                  <a:srgbClr val="00B0F0"/>
                </a:solidFill>
                <a:latin typeface="Graphik Regular"/>
              </a:rPr>
              <a:t>CONFIDENCE</a:t>
            </a:r>
          </a:p>
          <a:p>
            <a:pPr algn="ctr"/>
            <a:r>
              <a:rPr lang="en-US" sz="1400" dirty="0">
                <a:latin typeface="Graphik Regular"/>
              </a:rPr>
              <a:t>Self-belief, resilience, mental fortitude and a sense of positive self-worth</a:t>
            </a:r>
          </a:p>
        </p:txBody>
      </p:sp>
      <p:sp>
        <p:nvSpPr>
          <p:cNvPr id="26" name="TextBox 25">
            <a:extLst>
              <a:ext uri="{FF2B5EF4-FFF2-40B4-BE49-F238E27FC236}">
                <a16:creationId xmlns:a16="http://schemas.microsoft.com/office/drawing/2014/main" id="{5B42BCCA-81BD-EB11-7976-1131D3030EE4}"/>
              </a:ext>
            </a:extLst>
          </p:cNvPr>
          <p:cNvSpPr txBox="1"/>
          <p:nvPr/>
        </p:nvSpPr>
        <p:spPr>
          <a:xfrm>
            <a:off x="8369149" y="2749753"/>
            <a:ext cx="3705339" cy="800219"/>
          </a:xfrm>
          <a:prstGeom prst="rect">
            <a:avLst/>
          </a:prstGeom>
          <a:noFill/>
        </p:spPr>
        <p:txBody>
          <a:bodyPr wrap="square">
            <a:spAutoFit/>
          </a:bodyPr>
          <a:lstStyle/>
          <a:p>
            <a:pPr algn="ctr"/>
            <a:r>
              <a:rPr lang="en-US" b="1" dirty="0">
                <a:solidFill>
                  <a:srgbClr val="00B0F0"/>
                </a:solidFill>
                <a:latin typeface="Graphik Regular"/>
              </a:rPr>
              <a:t>CHARACTER</a:t>
            </a:r>
          </a:p>
          <a:p>
            <a:pPr algn="ctr"/>
            <a:r>
              <a:rPr lang="en-US" sz="1400" dirty="0">
                <a:latin typeface="Graphik Regular"/>
              </a:rPr>
              <a:t>Respect for the sport and others, integrity, self-discipline, and ethical and moral well-being</a:t>
            </a:r>
          </a:p>
        </p:txBody>
      </p:sp>
      <p:sp>
        <p:nvSpPr>
          <p:cNvPr id="28" name="TextBox 27">
            <a:extLst>
              <a:ext uri="{FF2B5EF4-FFF2-40B4-BE49-F238E27FC236}">
                <a16:creationId xmlns:a16="http://schemas.microsoft.com/office/drawing/2014/main" id="{A9F9E800-8C9E-A360-1CAA-2C768037A2F0}"/>
              </a:ext>
            </a:extLst>
          </p:cNvPr>
          <p:cNvSpPr txBox="1"/>
          <p:nvPr/>
        </p:nvSpPr>
        <p:spPr>
          <a:xfrm>
            <a:off x="2522863" y="4842957"/>
            <a:ext cx="3547431" cy="800219"/>
          </a:xfrm>
          <a:prstGeom prst="rect">
            <a:avLst/>
          </a:prstGeom>
          <a:noFill/>
        </p:spPr>
        <p:txBody>
          <a:bodyPr wrap="square">
            <a:spAutoFit/>
          </a:bodyPr>
          <a:lstStyle/>
          <a:p>
            <a:pPr algn="ctr"/>
            <a:r>
              <a:rPr lang="en-US" b="1" dirty="0">
                <a:solidFill>
                  <a:srgbClr val="00B0F0"/>
                </a:solidFill>
                <a:latin typeface="Graphik Regular"/>
              </a:rPr>
              <a:t>CONNECTION</a:t>
            </a:r>
          </a:p>
          <a:p>
            <a:pPr algn="ctr"/>
            <a:r>
              <a:rPr lang="en-US" sz="1400" dirty="0">
                <a:latin typeface="Graphik Regular"/>
              </a:rPr>
              <a:t>Interpersonal skills and the ability to build and sustain meaningful and positive relationships</a:t>
            </a:r>
          </a:p>
        </p:txBody>
      </p:sp>
      <p:sp>
        <p:nvSpPr>
          <p:cNvPr id="30" name="TextBox 29">
            <a:extLst>
              <a:ext uri="{FF2B5EF4-FFF2-40B4-BE49-F238E27FC236}">
                <a16:creationId xmlns:a16="http://schemas.microsoft.com/office/drawing/2014/main" id="{A25CAE5E-4DB4-6C95-59DE-9FAD420B55D3}"/>
              </a:ext>
            </a:extLst>
          </p:cNvPr>
          <p:cNvSpPr txBox="1"/>
          <p:nvPr/>
        </p:nvSpPr>
        <p:spPr>
          <a:xfrm>
            <a:off x="6533005" y="4853974"/>
            <a:ext cx="3536415" cy="1015663"/>
          </a:xfrm>
          <a:prstGeom prst="rect">
            <a:avLst/>
          </a:prstGeom>
          <a:noFill/>
        </p:spPr>
        <p:txBody>
          <a:bodyPr wrap="square">
            <a:spAutoFit/>
          </a:bodyPr>
          <a:lstStyle/>
          <a:p>
            <a:pPr algn="ctr"/>
            <a:r>
              <a:rPr lang="en-US" b="1" dirty="0">
                <a:solidFill>
                  <a:srgbClr val="00B0F0"/>
                </a:solidFill>
                <a:latin typeface="Graphik Regular"/>
              </a:rPr>
              <a:t>CREATIVITY</a:t>
            </a:r>
          </a:p>
          <a:p>
            <a:pPr algn="ctr"/>
            <a:r>
              <a:rPr lang="en-US" sz="1400" dirty="0">
                <a:latin typeface="Graphik Regular"/>
              </a:rPr>
              <a:t>Providing a unique and imaginative environment that promotes engagement and a positive athlete experience</a:t>
            </a:r>
          </a:p>
        </p:txBody>
      </p:sp>
      <p:pic>
        <p:nvPicPr>
          <p:cNvPr id="31" name="Picture 2">
            <a:extLst>
              <a:ext uri="{FF2B5EF4-FFF2-40B4-BE49-F238E27FC236}">
                <a16:creationId xmlns:a16="http://schemas.microsoft.com/office/drawing/2014/main" id="{08EF7D94-0A62-FBC3-5F17-2FA7771B4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731" y="1586427"/>
            <a:ext cx="1391569" cy="13915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DE3904F9-8079-1FA9-AF1D-0A8B012BA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299" y="3432747"/>
            <a:ext cx="1535438" cy="15354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a:extLst>
              <a:ext uri="{FF2B5EF4-FFF2-40B4-BE49-F238E27FC236}">
                <a16:creationId xmlns:a16="http://schemas.microsoft.com/office/drawing/2014/main" id="{543C78C2-131E-87EF-751A-5C3012AB0E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342" y="1465244"/>
            <a:ext cx="1421175" cy="142117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a:extLst>
              <a:ext uri="{FF2B5EF4-FFF2-40B4-BE49-F238E27FC236}">
                <a16:creationId xmlns:a16="http://schemas.microsoft.com/office/drawing/2014/main" id="{F6544679-D17D-F3A5-05D2-595269FC55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0483" y="3547431"/>
            <a:ext cx="1459735" cy="14597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FB85B4EA-A5BC-305E-A469-7DEF83C766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7239" y="1552959"/>
            <a:ext cx="1439462" cy="143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71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3" name="TextBox 2">
            <a:extLst>
              <a:ext uri="{FF2B5EF4-FFF2-40B4-BE49-F238E27FC236}">
                <a16:creationId xmlns:a16="http://schemas.microsoft.com/office/drawing/2014/main" id="{FFCB62EF-9CF6-3036-7DD1-B192B593C086}"/>
              </a:ext>
            </a:extLst>
          </p:cNvPr>
          <p:cNvSpPr txBox="1"/>
          <p:nvPr/>
        </p:nvSpPr>
        <p:spPr>
          <a:xfrm>
            <a:off x="1145754" y="659690"/>
            <a:ext cx="9981281" cy="1107996"/>
          </a:xfrm>
          <a:prstGeom prst="rect">
            <a:avLst/>
          </a:prstGeom>
          <a:noFill/>
        </p:spPr>
        <p:txBody>
          <a:bodyPr wrap="square">
            <a:spAutoFit/>
          </a:bodyPr>
          <a:lstStyle/>
          <a:p>
            <a:pPr algn="l"/>
            <a:r>
              <a:rPr lang="en-US" sz="4800" i="0" dirty="0">
                <a:solidFill>
                  <a:srgbClr val="000000"/>
                </a:solidFill>
                <a:effectLst/>
                <a:latin typeface="Anton" pitchFamily="2" charset="0"/>
              </a:rPr>
              <a:t>Safe Play</a:t>
            </a:r>
          </a:p>
          <a:p>
            <a:pPr algn="l"/>
            <a:r>
              <a:rPr lang="en-US" b="1" i="0" dirty="0">
                <a:solidFill>
                  <a:srgbClr val="000000"/>
                </a:solidFill>
                <a:effectLst/>
                <a:latin typeface="Graphik XXCond Bold"/>
              </a:rPr>
              <a:t>The USTA is committed to making every tennis experience a safe and memorable one.  </a:t>
            </a:r>
          </a:p>
        </p:txBody>
      </p:sp>
      <p:sp>
        <p:nvSpPr>
          <p:cNvPr id="5" name="TextBox 4">
            <a:extLst>
              <a:ext uri="{FF2B5EF4-FFF2-40B4-BE49-F238E27FC236}">
                <a16:creationId xmlns:a16="http://schemas.microsoft.com/office/drawing/2014/main" id="{580B560D-1997-D9A3-CCA8-B5BED27A1BBA}"/>
              </a:ext>
            </a:extLst>
          </p:cNvPr>
          <p:cNvSpPr txBox="1"/>
          <p:nvPr/>
        </p:nvSpPr>
        <p:spPr>
          <a:xfrm>
            <a:off x="1244907" y="2324559"/>
            <a:ext cx="10532124" cy="2708434"/>
          </a:xfrm>
          <a:prstGeom prst="rect">
            <a:avLst/>
          </a:prstGeom>
          <a:noFill/>
        </p:spPr>
        <p:txBody>
          <a:bodyPr wrap="square">
            <a:spAutoFit/>
          </a:bodyPr>
          <a:lstStyle/>
          <a:p>
            <a:pPr algn="l"/>
            <a:r>
              <a:rPr lang="en-US" sz="2000" b="1" i="0" u="sng" dirty="0">
                <a:solidFill>
                  <a:schemeClr val="bg2"/>
                </a:solidFill>
                <a:effectLst/>
                <a:latin typeface="Graphik Semibold"/>
                <a:hlinkClick r:id="rId3">
                  <a:extLst>
                    <a:ext uri="{A12FA001-AC4F-418D-AE19-62706E023703}">
                      <ahyp:hlinkClr xmlns:ahyp="http://schemas.microsoft.com/office/drawing/2018/hyperlinkcolor" val="tx"/>
                    </a:ext>
                  </a:extLst>
                </a:hlinkClick>
              </a:rPr>
              <a:t>A message from Brian </a:t>
            </a:r>
            <a:r>
              <a:rPr lang="en-US" sz="2000" b="1" i="0" u="sng" dirty="0" err="1">
                <a:solidFill>
                  <a:schemeClr val="bg2"/>
                </a:solidFill>
                <a:effectLst/>
                <a:latin typeface="Graphik Semibold"/>
                <a:hlinkClick r:id="rId3">
                  <a:extLst>
                    <a:ext uri="{A12FA001-AC4F-418D-AE19-62706E023703}">
                      <ahyp:hlinkClr xmlns:ahyp="http://schemas.microsoft.com/office/drawing/2018/hyperlinkcolor" val="tx"/>
                    </a:ext>
                  </a:extLst>
                </a:hlinkClick>
              </a:rPr>
              <a:t>Hainline</a:t>
            </a:r>
            <a:r>
              <a:rPr lang="en-US" sz="2000" b="1" i="0" u="sng" dirty="0">
                <a:solidFill>
                  <a:schemeClr val="bg2"/>
                </a:solidFill>
                <a:effectLst/>
                <a:latin typeface="Graphik Semibold"/>
                <a:hlinkClick r:id="rId3">
                  <a:extLst>
                    <a:ext uri="{A12FA001-AC4F-418D-AE19-62706E023703}">
                      <ahyp:hlinkClr xmlns:ahyp="http://schemas.microsoft.com/office/drawing/2018/hyperlinkcolor" val="tx"/>
                    </a:ext>
                  </a:extLst>
                </a:hlinkClick>
              </a:rPr>
              <a:t> and Lew </a:t>
            </a:r>
            <a:r>
              <a:rPr lang="en-US" sz="2000" b="1" i="0" u="sng" dirty="0" err="1">
                <a:solidFill>
                  <a:schemeClr val="bg2"/>
                </a:solidFill>
                <a:effectLst/>
                <a:latin typeface="Graphik Semibold"/>
                <a:hlinkClick r:id="rId3">
                  <a:extLst>
                    <a:ext uri="{A12FA001-AC4F-418D-AE19-62706E023703}">
                      <ahyp:hlinkClr xmlns:ahyp="http://schemas.microsoft.com/office/drawing/2018/hyperlinkcolor" val="tx"/>
                    </a:ext>
                  </a:extLst>
                </a:hlinkClick>
              </a:rPr>
              <a:t>Sherr</a:t>
            </a:r>
            <a:r>
              <a:rPr lang="en-US" sz="2000" b="1" i="0" u="sng" dirty="0">
                <a:solidFill>
                  <a:schemeClr val="bg2"/>
                </a:solidFill>
                <a:effectLst/>
                <a:latin typeface="Graphik Semibold"/>
                <a:hlinkClick r:id="rId3">
                  <a:extLst>
                    <a:ext uri="{A12FA001-AC4F-418D-AE19-62706E023703}">
                      <ahyp:hlinkClr xmlns:ahyp="http://schemas.microsoft.com/office/drawing/2018/hyperlinkcolor" val="tx"/>
                    </a:ext>
                  </a:extLst>
                </a:hlinkClick>
              </a:rPr>
              <a:t>.</a:t>
            </a:r>
            <a:endParaRPr lang="en-US" sz="2000" b="1" i="0" u="sng" dirty="0">
              <a:solidFill>
                <a:schemeClr val="bg2"/>
              </a:solidFill>
              <a:effectLst/>
              <a:latin typeface="Graphik Semibold"/>
            </a:endParaRPr>
          </a:p>
          <a:p>
            <a:pPr algn="l"/>
            <a:endParaRPr lang="en-US" b="0" i="0" dirty="0">
              <a:solidFill>
                <a:schemeClr val="bg2"/>
              </a:solidFill>
              <a:effectLst/>
              <a:latin typeface="Graphik Semibold"/>
            </a:endParaRPr>
          </a:p>
          <a:p>
            <a:pPr algn="l"/>
            <a:r>
              <a:rPr lang="en-US" sz="2400" b="1" i="0" dirty="0">
                <a:solidFill>
                  <a:srgbClr val="000000"/>
                </a:solidFill>
                <a:effectLst/>
                <a:latin typeface="Inter" panose="020B0604020202020204"/>
              </a:rPr>
              <a:t>What is Safe Play?</a:t>
            </a:r>
            <a:br>
              <a:rPr lang="en-US" b="1" i="0" dirty="0">
                <a:solidFill>
                  <a:srgbClr val="000000"/>
                </a:solidFill>
                <a:effectLst/>
                <a:latin typeface="Graphik XXCond Bold"/>
              </a:rPr>
            </a:br>
            <a:endParaRPr lang="en-US" b="1" i="0" dirty="0">
              <a:solidFill>
                <a:srgbClr val="000000"/>
              </a:solidFill>
              <a:effectLst/>
              <a:latin typeface="Graphik XXCond Bold"/>
            </a:endParaRPr>
          </a:p>
          <a:p>
            <a:pPr algn="l"/>
            <a:r>
              <a:rPr lang="en-US" b="0" i="0" dirty="0">
                <a:solidFill>
                  <a:srgbClr val="000000"/>
                </a:solidFill>
                <a:effectLst/>
                <a:latin typeface="Graphik Regular"/>
              </a:rPr>
              <a:t>As the national governing body for the sport of tennis in the United States, the USTA is committed to promoting safe and respectful environments for athletes to thrive in. Safe Play is the USTA’s comprehensive athlete safety program consisting of education, screening, reporting tools and policies for appropriate conduct in tennis. The USTA works with the U.S. Center for SafeSport and the United States Olympic &amp; Paralympic Committee to develop Safe Play policies, procedures and educational resources to support the USTA Safe Play program.</a:t>
            </a:r>
          </a:p>
        </p:txBody>
      </p:sp>
    </p:spTree>
    <p:extLst>
      <p:ext uri="{BB962C8B-B14F-4D97-AF65-F5344CB8AC3E}">
        <p14:creationId xmlns:p14="http://schemas.microsoft.com/office/powerpoint/2010/main" val="27226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0FCACC-6D96-7180-AB4B-C93E871E79E2}"/>
              </a:ext>
            </a:extLst>
          </p:cNvPr>
          <p:cNvSpPr txBox="1"/>
          <p:nvPr/>
        </p:nvSpPr>
        <p:spPr>
          <a:xfrm>
            <a:off x="1086997" y="159727"/>
            <a:ext cx="11336357" cy="2938946"/>
          </a:xfrm>
          <a:prstGeom prst="rect">
            <a:avLst/>
          </a:prstGeom>
          <a:noFill/>
        </p:spPr>
        <p:txBody>
          <a:bodyPr wrap="square">
            <a:spAutoFit/>
          </a:bodyPr>
          <a:lstStyle/>
          <a:p>
            <a:pPr marL="0" marR="0">
              <a:lnSpc>
                <a:spcPct val="107000"/>
              </a:lnSpc>
              <a:spcBef>
                <a:spcPts val="0"/>
              </a:spcBef>
              <a:spcAft>
                <a:spcPts val="450"/>
              </a:spcAft>
            </a:pPr>
            <a:r>
              <a:rPr lang="en-US" sz="4800" dirty="0">
                <a:effectLst/>
                <a:latin typeface="Anton" pitchFamily="2" charset="0"/>
                <a:ea typeface="Calibri" panose="020F0502020204030204" pitchFamily="34" charset="0"/>
                <a:cs typeface="Times New Roman" panose="02020603050405020304" pitchFamily="18" charset="0"/>
              </a:rPr>
              <a:t>USTA JUNIOR MEMBERSHIPS </a:t>
            </a:r>
          </a:p>
          <a:p>
            <a:pPr marL="0" marR="0">
              <a:lnSpc>
                <a:spcPct val="107000"/>
              </a:lnSpc>
              <a:spcBef>
                <a:spcPts val="0"/>
              </a:spcBef>
              <a:spcAft>
                <a:spcPts val="450"/>
              </a:spcAft>
            </a:pPr>
            <a:r>
              <a:rPr lang="en-US" sz="4800" dirty="0">
                <a:effectLst/>
                <a:latin typeface="Anton" pitchFamily="2" charset="0"/>
                <a:ea typeface="Calibri" panose="020F0502020204030204" pitchFamily="34" charset="0"/>
                <a:cs typeface="Times New Roman" panose="02020603050405020304" pitchFamily="18" charset="0"/>
              </a:rPr>
              <a:t>ARE FREE OF CHARGE! </a:t>
            </a:r>
          </a:p>
          <a:p>
            <a:pPr marL="0" marR="0">
              <a:lnSpc>
                <a:spcPct val="107000"/>
              </a:lnSpc>
              <a:spcBef>
                <a:spcPts val="0"/>
              </a:spcBef>
              <a:spcAft>
                <a:spcPts val="450"/>
              </a:spcAft>
            </a:pPr>
            <a:endParaRPr lang="en-US" sz="4800" b="1" u="sng" dirty="0">
              <a:latin typeface="Anton"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marR="0">
              <a:lnSpc>
                <a:spcPct val="107000"/>
              </a:lnSpc>
              <a:spcBef>
                <a:spcPts val="0"/>
              </a:spcBef>
              <a:spcAft>
                <a:spcPts val="450"/>
              </a:spcAft>
            </a:pPr>
            <a:endParaRPr lang="en-US" sz="1800" dirty="0">
              <a:effectLst/>
              <a:latin typeface="Graphik Regular"/>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5FE56E7-31E1-EAA9-73AE-3DD7E2E3E240}"/>
              </a:ext>
            </a:extLst>
          </p:cNvPr>
          <p:cNvSpPr txBox="1"/>
          <p:nvPr/>
        </p:nvSpPr>
        <p:spPr>
          <a:xfrm>
            <a:off x="1420932" y="1810746"/>
            <a:ext cx="6442908" cy="923330"/>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Graphik Regular"/>
              </a:rPr>
              <a:t>If you previously had a USTA membership and need to renew, please</a:t>
            </a:r>
            <a:r>
              <a:rPr lang="en-US" b="0" i="0" dirty="0">
                <a:solidFill>
                  <a:schemeClr val="bg2"/>
                </a:solidFill>
                <a:effectLst/>
                <a:latin typeface="Graphik Regular"/>
              </a:rPr>
              <a:t> </a:t>
            </a:r>
            <a:r>
              <a:rPr lang="en-US" b="0" i="0" u="none" strike="noStrike" dirty="0">
                <a:solidFill>
                  <a:schemeClr val="bg2"/>
                </a:solidFill>
                <a:effectLst/>
                <a:latin typeface="Graphik Regular"/>
                <a:hlinkClick r:id="rId3">
                  <a:extLst>
                    <a:ext uri="{A12FA001-AC4F-418D-AE19-62706E023703}">
                      <ahyp:hlinkClr xmlns:ahyp="http://schemas.microsoft.com/office/drawing/2018/hyperlinkcolor" val="tx"/>
                    </a:ext>
                  </a:extLst>
                </a:hlinkClick>
              </a:rPr>
              <a:t>click here.</a:t>
            </a:r>
            <a:r>
              <a:rPr lang="en-US" b="0" i="0" dirty="0">
                <a:solidFill>
                  <a:schemeClr val="bg2"/>
                </a:solidFill>
                <a:effectLst/>
                <a:latin typeface="Graphik Regular"/>
              </a:rPr>
              <a:t> </a:t>
            </a:r>
          </a:p>
          <a:p>
            <a:pPr marL="285750" indent="-285750">
              <a:buFont typeface="Arial" panose="020B0604020202020204" pitchFamily="34" charset="0"/>
              <a:buChar char="•"/>
            </a:pPr>
            <a:r>
              <a:rPr lang="en-US" i="0" dirty="0">
                <a:effectLst/>
                <a:latin typeface="Graphik Regular"/>
              </a:rPr>
              <a:t>If you do not have a USTA Account, please</a:t>
            </a:r>
            <a:r>
              <a:rPr lang="en-US" i="0" dirty="0">
                <a:solidFill>
                  <a:schemeClr val="bg2"/>
                </a:solidFill>
                <a:effectLst/>
                <a:latin typeface="Graphik Regular"/>
              </a:rPr>
              <a:t> </a:t>
            </a:r>
            <a:r>
              <a:rPr lang="en-US" b="0" i="0" u="none" strike="noStrike" dirty="0">
                <a:solidFill>
                  <a:schemeClr val="bg2"/>
                </a:solidFill>
                <a:effectLst/>
                <a:latin typeface="Graphik Regular"/>
                <a:hlinkClick r:id="rId4">
                  <a:extLst>
                    <a:ext uri="{A12FA001-AC4F-418D-AE19-62706E023703}">
                      <ahyp:hlinkClr xmlns:ahyp="http://schemas.microsoft.com/office/drawing/2018/hyperlinkcolor" val="tx"/>
                    </a:ext>
                  </a:extLst>
                </a:hlinkClick>
              </a:rPr>
              <a:t>follow these steps</a:t>
            </a:r>
            <a:r>
              <a:rPr lang="en-US" b="0" i="0" dirty="0">
                <a:solidFill>
                  <a:schemeClr val="bg2"/>
                </a:solidFill>
                <a:effectLst/>
                <a:latin typeface="Graphik Regular"/>
              </a:rPr>
              <a:t>. </a:t>
            </a:r>
            <a:endParaRPr lang="en-US" dirty="0">
              <a:solidFill>
                <a:schemeClr val="bg2"/>
              </a:solidFill>
              <a:latin typeface="Graphik Regular"/>
            </a:endParaRPr>
          </a:p>
        </p:txBody>
      </p:sp>
      <p:sp>
        <p:nvSpPr>
          <p:cNvPr id="12" name="TextBox 11">
            <a:extLst>
              <a:ext uri="{FF2B5EF4-FFF2-40B4-BE49-F238E27FC236}">
                <a16:creationId xmlns:a16="http://schemas.microsoft.com/office/drawing/2014/main" id="{A729CD2E-5364-C48B-A951-A9332152B00A}"/>
              </a:ext>
            </a:extLst>
          </p:cNvPr>
          <p:cNvSpPr txBox="1"/>
          <p:nvPr/>
        </p:nvSpPr>
        <p:spPr>
          <a:xfrm>
            <a:off x="1836939" y="3509659"/>
            <a:ext cx="5329411" cy="461665"/>
          </a:xfrm>
          <a:prstGeom prst="rect">
            <a:avLst/>
          </a:prstGeom>
          <a:noFill/>
        </p:spPr>
        <p:txBody>
          <a:bodyPr wrap="square">
            <a:spAutoFit/>
          </a:bodyPr>
          <a:lstStyle/>
          <a:p>
            <a:pPr algn="l"/>
            <a:r>
              <a:rPr lang="en-US" sz="2400" b="1" i="0" dirty="0">
                <a:effectLst/>
                <a:latin typeface="Graphik Regular"/>
              </a:rPr>
              <a:t>VISIT</a:t>
            </a:r>
            <a:r>
              <a:rPr lang="en-US" sz="2400" b="1" i="0" dirty="0">
                <a:solidFill>
                  <a:srgbClr val="333333"/>
                </a:solidFill>
                <a:effectLst/>
                <a:latin typeface="Graphik Regular"/>
              </a:rPr>
              <a:t> </a:t>
            </a:r>
            <a:r>
              <a:rPr lang="en-US" sz="2400" b="1" i="0" u="none" strike="noStrike" dirty="0">
                <a:solidFill>
                  <a:schemeClr val="bg2"/>
                </a:solidFill>
                <a:effectLst/>
                <a:latin typeface="Graphik Regular"/>
                <a:hlinkClick r:id="rId5">
                  <a:extLst>
                    <a:ext uri="{A12FA001-AC4F-418D-AE19-62706E023703}">
                      <ahyp:hlinkClr xmlns:ahyp="http://schemas.microsoft.com/office/drawing/2018/hyperlinkcolor" val="tx"/>
                    </a:ext>
                  </a:extLst>
                </a:hlinkClick>
              </a:rPr>
              <a:t>USTA.COM</a:t>
            </a:r>
            <a:r>
              <a:rPr lang="en-US" sz="2400" b="1" i="0" dirty="0">
                <a:solidFill>
                  <a:schemeClr val="bg2"/>
                </a:solidFill>
                <a:effectLst/>
                <a:latin typeface="Graphik Regular"/>
              </a:rPr>
              <a:t> </a:t>
            </a:r>
            <a:r>
              <a:rPr lang="en-US" sz="2400" b="1" i="0" dirty="0">
                <a:effectLst/>
                <a:latin typeface="Graphik Regular"/>
              </a:rPr>
              <a:t>AND CLICK SIGN IN.</a:t>
            </a:r>
            <a:endParaRPr lang="en-US" sz="2400" b="0" i="0" dirty="0">
              <a:effectLst/>
              <a:latin typeface="Graphik Regular"/>
            </a:endParaRPr>
          </a:p>
        </p:txBody>
      </p:sp>
      <p:pic>
        <p:nvPicPr>
          <p:cNvPr id="14" name="Picture 13">
            <a:extLst>
              <a:ext uri="{FF2B5EF4-FFF2-40B4-BE49-F238E27FC236}">
                <a16:creationId xmlns:a16="http://schemas.microsoft.com/office/drawing/2014/main" id="{A1A8A184-D127-4F88-60D6-E49C735719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835" y="4001227"/>
            <a:ext cx="9134475" cy="1085850"/>
          </a:xfrm>
          <a:prstGeom prst="rect">
            <a:avLst/>
          </a:prstGeom>
        </p:spPr>
      </p:pic>
      <p:cxnSp>
        <p:nvCxnSpPr>
          <p:cNvPr id="17" name="Straight Connector 16">
            <a:extLst>
              <a:ext uri="{FF2B5EF4-FFF2-40B4-BE49-F238E27FC236}">
                <a16:creationId xmlns:a16="http://schemas.microsoft.com/office/drawing/2014/main" id="{CE43641C-B200-CDE2-72DC-1D79559C0DAD}"/>
              </a:ext>
            </a:extLst>
          </p:cNvPr>
          <p:cNvCxnSpPr>
            <a:cxnSpLocks/>
          </p:cNvCxnSpPr>
          <p:nvPr/>
        </p:nvCxnSpPr>
        <p:spPr>
          <a:xfrm flipH="1">
            <a:off x="1718635" y="3051673"/>
            <a:ext cx="54313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descr="Graphical user interface, application&#10;&#10;Description automatically generated">
            <a:extLst>
              <a:ext uri="{FF2B5EF4-FFF2-40B4-BE49-F238E27FC236}">
                <a16:creationId xmlns:a16="http://schemas.microsoft.com/office/drawing/2014/main" id="{946CE480-DBBD-176D-2E9B-BF64EBADCA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0489" y="165254"/>
            <a:ext cx="4128915" cy="3665698"/>
          </a:xfrm>
          <a:prstGeom prst="rect">
            <a:avLst/>
          </a:prstGeom>
        </p:spPr>
      </p:pic>
      <p:sp>
        <p:nvSpPr>
          <p:cNvPr id="22" name="TextBox 21">
            <a:extLst>
              <a:ext uri="{FF2B5EF4-FFF2-40B4-BE49-F238E27FC236}">
                <a16:creationId xmlns:a16="http://schemas.microsoft.com/office/drawing/2014/main" id="{76821FB0-8A6A-61C2-4B2D-269882C24787}"/>
              </a:ext>
            </a:extLst>
          </p:cNvPr>
          <p:cNvSpPr txBox="1"/>
          <p:nvPr/>
        </p:nvSpPr>
        <p:spPr>
          <a:xfrm>
            <a:off x="1694087" y="5242744"/>
            <a:ext cx="5373478"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accent6"/>
                </a:solidFill>
                <a:latin typeface="Graphik Regular"/>
              </a:rPr>
              <a:t>VERIFY EMAIL AND PHONE NUMBER</a:t>
            </a:r>
          </a:p>
          <a:p>
            <a:pPr marL="285750" indent="-285750">
              <a:buFont typeface="Arial" panose="020B0604020202020204" pitchFamily="34" charset="0"/>
              <a:buChar char="•"/>
            </a:pPr>
            <a:r>
              <a:rPr lang="en-US" b="1" dirty="0">
                <a:solidFill>
                  <a:schemeClr val="accent6"/>
                </a:solidFill>
                <a:latin typeface="Graphik Regular"/>
              </a:rPr>
              <a:t>WITHDRAW</a:t>
            </a:r>
          </a:p>
        </p:txBody>
      </p:sp>
      <p:sp>
        <p:nvSpPr>
          <p:cNvPr id="23" name="Explosion: 8 Points 22">
            <a:extLst>
              <a:ext uri="{FF2B5EF4-FFF2-40B4-BE49-F238E27FC236}">
                <a16:creationId xmlns:a16="http://schemas.microsoft.com/office/drawing/2014/main" id="{74875F16-DF13-2234-B09A-F917F4303053}"/>
              </a:ext>
            </a:extLst>
          </p:cNvPr>
          <p:cNvSpPr/>
          <p:nvPr/>
        </p:nvSpPr>
        <p:spPr>
          <a:xfrm rot="17846436">
            <a:off x="912783" y="5121423"/>
            <a:ext cx="695897" cy="798380"/>
          </a:xfrm>
          <a:prstGeom prst="irregularSeal1">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08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2" name="Picture 1" descr="Text&#10;&#10;Description automatically generated">
            <a:hlinkClick r:id="rId3"/>
            <a:extLst>
              <a:ext uri="{FF2B5EF4-FFF2-40B4-BE49-F238E27FC236}">
                <a16:creationId xmlns:a16="http://schemas.microsoft.com/office/drawing/2014/main" id="{AA766233-D813-D8D4-FCDE-4C748D312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43" y="539826"/>
            <a:ext cx="5122591" cy="5756313"/>
          </a:xfrm>
          <a:prstGeom prst="rect">
            <a:avLst/>
          </a:prstGeom>
        </p:spPr>
      </p:pic>
      <p:pic>
        <p:nvPicPr>
          <p:cNvPr id="3" name="Picture 2" descr="Graphical user interface, text&#10;&#10;Description automatically generated">
            <a:extLst>
              <a:ext uri="{FF2B5EF4-FFF2-40B4-BE49-F238E27FC236}">
                <a16:creationId xmlns:a16="http://schemas.microsoft.com/office/drawing/2014/main" id="{D38A8225-9BA4-E123-C690-A08222C070B1}"/>
              </a:ext>
            </a:extLst>
          </p:cNvPr>
          <p:cNvPicPr>
            <a:picLocks noChangeAspect="1"/>
          </p:cNvPicPr>
          <p:nvPr/>
        </p:nvPicPr>
        <p:blipFill rotWithShape="1">
          <a:blip r:embed="rId5">
            <a:extLst>
              <a:ext uri="{28A0092B-C50C-407E-A947-70E740481C1C}">
                <a14:useLocalDpi xmlns:a14="http://schemas.microsoft.com/office/drawing/2010/main" val="0"/>
              </a:ext>
            </a:extLst>
          </a:blip>
          <a:srcRect t="7216" r="1975" b="6468"/>
          <a:stretch/>
        </p:blipFill>
        <p:spPr>
          <a:xfrm>
            <a:off x="6661490" y="-11017"/>
            <a:ext cx="5530510" cy="3426246"/>
          </a:xfrm>
          <a:prstGeom prst="rect">
            <a:avLst/>
          </a:prstGeom>
        </p:spPr>
      </p:pic>
      <p:pic>
        <p:nvPicPr>
          <p:cNvPr id="4" name="Picture 3" descr="Text&#10;&#10;Description automatically generated">
            <a:extLst>
              <a:ext uri="{FF2B5EF4-FFF2-40B4-BE49-F238E27FC236}">
                <a16:creationId xmlns:a16="http://schemas.microsoft.com/office/drawing/2014/main" id="{6D3E262F-2ADB-F926-F31B-E4EE982EBAC1}"/>
              </a:ext>
            </a:extLst>
          </p:cNvPr>
          <p:cNvPicPr>
            <a:picLocks noChangeAspect="1"/>
          </p:cNvPicPr>
          <p:nvPr/>
        </p:nvPicPr>
        <p:blipFill rotWithShape="1">
          <a:blip r:embed="rId6">
            <a:extLst>
              <a:ext uri="{28A0092B-C50C-407E-A947-70E740481C1C}">
                <a14:useLocalDpi xmlns:a14="http://schemas.microsoft.com/office/drawing/2010/main" val="0"/>
              </a:ext>
            </a:extLst>
          </a:blip>
          <a:srcRect t="2620" r="1598"/>
          <a:stretch/>
        </p:blipFill>
        <p:spPr>
          <a:xfrm>
            <a:off x="6672621" y="3404216"/>
            <a:ext cx="5519379" cy="3459296"/>
          </a:xfrm>
          <a:prstGeom prst="rect">
            <a:avLst/>
          </a:prstGeom>
        </p:spPr>
      </p:pic>
      <p:sp>
        <p:nvSpPr>
          <p:cNvPr id="7" name="Flowchart: Connector 6">
            <a:hlinkClick r:id="rId7"/>
            <a:extLst>
              <a:ext uri="{FF2B5EF4-FFF2-40B4-BE49-F238E27FC236}">
                <a16:creationId xmlns:a16="http://schemas.microsoft.com/office/drawing/2014/main" id="{9CFC1466-EF4F-3AB2-2AF8-C991966C2578}"/>
              </a:ext>
            </a:extLst>
          </p:cNvPr>
          <p:cNvSpPr/>
          <p:nvPr/>
        </p:nvSpPr>
        <p:spPr>
          <a:xfrm>
            <a:off x="7392318" y="1784733"/>
            <a:ext cx="319489" cy="275422"/>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Connector 7">
            <a:hlinkClick r:id="rId8"/>
            <a:extLst>
              <a:ext uri="{FF2B5EF4-FFF2-40B4-BE49-F238E27FC236}">
                <a16:creationId xmlns:a16="http://schemas.microsoft.com/office/drawing/2014/main" id="{6FF7C85B-7C77-AD44-57B3-3AF764527A19}"/>
              </a:ext>
            </a:extLst>
          </p:cNvPr>
          <p:cNvSpPr/>
          <p:nvPr/>
        </p:nvSpPr>
        <p:spPr>
          <a:xfrm>
            <a:off x="7390482" y="2289677"/>
            <a:ext cx="319489" cy="275422"/>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a:hlinkClick r:id="rId9"/>
            <a:extLst>
              <a:ext uri="{FF2B5EF4-FFF2-40B4-BE49-F238E27FC236}">
                <a16:creationId xmlns:a16="http://schemas.microsoft.com/office/drawing/2014/main" id="{94EB709A-364E-BBB8-61A1-7E7462AFF57B}"/>
              </a:ext>
            </a:extLst>
          </p:cNvPr>
          <p:cNvSpPr/>
          <p:nvPr/>
        </p:nvSpPr>
        <p:spPr>
          <a:xfrm>
            <a:off x="7401500" y="2807465"/>
            <a:ext cx="319489" cy="275422"/>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hlinkClick r:id="rId10"/>
            <a:extLst>
              <a:ext uri="{FF2B5EF4-FFF2-40B4-BE49-F238E27FC236}">
                <a16:creationId xmlns:a16="http://schemas.microsoft.com/office/drawing/2014/main" id="{3D08BA37-A082-AA19-10C4-ACD115B6F887}"/>
              </a:ext>
            </a:extLst>
          </p:cNvPr>
          <p:cNvSpPr/>
          <p:nvPr/>
        </p:nvSpPr>
        <p:spPr>
          <a:xfrm>
            <a:off x="7410681" y="5163241"/>
            <a:ext cx="319489" cy="275422"/>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Connector 10">
            <a:hlinkClick r:id="rId11"/>
            <a:extLst>
              <a:ext uri="{FF2B5EF4-FFF2-40B4-BE49-F238E27FC236}">
                <a16:creationId xmlns:a16="http://schemas.microsoft.com/office/drawing/2014/main" id="{CBAED4EC-E16B-7269-E028-A08B02F3622C}"/>
              </a:ext>
            </a:extLst>
          </p:cNvPr>
          <p:cNvSpPr/>
          <p:nvPr/>
        </p:nvSpPr>
        <p:spPr>
          <a:xfrm>
            <a:off x="7419860" y="5668180"/>
            <a:ext cx="319489" cy="275422"/>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Connector 11">
            <a:hlinkClick r:id="rId12"/>
            <a:extLst>
              <a:ext uri="{FF2B5EF4-FFF2-40B4-BE49-F238E27FC236}">
                <a16:creationId xmlns:a16="http://schemas.microsoft.com/office/drawing/2014/main" id="{79816B54-9031-855E-79F7-9F0F7FF80CC6}"/>
              </a:ext>
            </a:extLst>
          </p:cNvPr>
          <p:cNvSpPr/>
          <p:nvPr/>
        </p:nvSpPr>
        <p:spPr>
          <a:xfrm>
            <a:off x="7440058" y="6184137"/>
            <a:ext cx="319489" cy="275422"/>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006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14" name="Picture 13" descr="A group of people playing tennis&#10;&#10;Description automatically generated with medium confidence">
            <a:hlinkClick r:id="rId3"/>
            <a:extLst>
              <a:ext uri="{FF2B5EF4-FFF2-40B4-BE49-F238E27FC236}">
                <a16:creationId xmlns:a16="http://schemas.microsoft.com/office/drawing/2014/main" id="{3AEF6F29-BF7D-AB11-5A68-D230F5373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94" y="237316"/>
            <a:ext cx="5085599" cy="6510322"/>
          </a:xfrm>
          <a:prstGeom prst="rect">
            <a:avLst/>
          </a:prstGeom>
        </p:spPr>
      </p:pic>
      <p:pic>
        <p:nvPicPr>
          <p:cNvPr id="20" name="Picture 19" descr="Logo, company name&#10;&#10;Description automatically generated">
            <a:hlinkClick r:id="rId5"/>
            <a:extLst>
              <a:ext uri="{FF2B5EF4-FFF2-40B4-BE49-F238E27FC236}">
                <a16:creationId xmlns:a16="http://schemas.microsoft.com/office/drawing/2014/main" id="{257589C2-5169-BEF2-4DC1-C89733AD1996}"/>
              </a:ext>
            </a:extLst>
          </p:cNvPr>
          <p:cNvPicPr>
            <a:picLocks noChangeAspect="1"/>
          </p:cNvPicPr>
          <p:nvPr/>
        </p:nvPicPr>
        <p:blipFill rotWithShape="1">
          <a:blip r:embed="rId6">
            <a:extLst>
              <a:ext uri="{28A0092B-C50C-407E-A947-70E740481C1C}">
                <a14:useLocalDpi xmlns:a14="http://schemas.microsoft.com/office/drawing/2010/main" val="0"/>
              </a:ext>
            </a:extLst>
          </a:blip>
          <a:srcRect l="3286" t="1928" r="2842"/>
          <a:stretch/>
        </p:blipFill>
        <p:spPr>
          <a:xfrm>
            <a:off x="6169457" y="253388"/>
            <a:ext cx="5075454" cy="6477918"/>
          </a:xfrm>
          <a:prstGeom prst="rect">
            <a:avLst/>
          </a:prstGeom>
        </p:spPr>
      </p:pic>
    </p:spTree>
    <p:extLst>
      <p:ext uri="{BB962C8B-B14F-4D97-AF65-F5344CB8AC3E}">
        <p14:creationId xmlns:p14="http://schemas.microsoft.com/office/powerpoint/2010/main" val="47868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3" name="TextBox 2">
            <a:extLst>
              <a:ext uri="{FF2B5EF4-FFF2-40B4-BE49-F238E27FC236}">
                <a16:creationId xmlns:a16="http://schemas.microsoft.com/office/drawing/2014/main" id="{5CEBE905-17BF-B5C2-46AC-BB51A1741E07}"/>
              </a:ext>
            </a:extLst>
          </p:cNvPr>
          <p:cNvSpPr txBox="1"/>
          <p:nvPr/>
        </p:nvSpPr>
        <p:spPr>
          <a:xfrm>
            <a:off x="1072982" y="141358"/>
            <a:ext cx="6638826" cy="1107996"/>
          </a:xfrm>
          <a:prstGeom prst="rect">
            <a:avLst/>
          </a:prstGeom>
          <a:noFill/>
        </p:spPr>
        <p:txBody>
          <a:bodyPr wrap="square">
            <a:spAutoFit/>
          </a:bodyPr>
          <a:lstStyle/>
          <a:p>
            <a:r>
              <a:rPr lang="en-US" sz="4800" b="0" i="0" dirty="0">
                <a:effectLst/>
                <a:latin typeface="Anton" pitchFamily="2" charset="0"/>
                <a:hlinkClick r:id="rId3">
                  <a:extLst>
                    <a:ext uri="{A12FA001-AC4F-418D-AE19-62706E023703}">
                      <ahyp:hlinkClr xmlns:ahyp="http://schemas.microsoft.com/office/drawing/2018/hyperlinkcolor" val="tx"/>
                    </a:ext>
                  </a:extLst>
                </a:hlinkClick>
              </a:rPr>
              <a:t>JUNIOR COMPETITION</a:t>
            </a:r>
            <a:r>
              <a:rPr lang="en-US" sz="4800" b="0" i="0" dirty="0">
                <a:effectLst/>
                <a:latin typeface="Anton" pitchFamily="2" charset="0"/>
              </a:rPr>
              <a:t>	</a:t>
            </a:r>
          </a:p>
          <a:p>
            <a:r>
              <a:rPr kumimoji="0" lang="en-US" altLang="en-US" sz="1800" b="0" i="0" u="none" strike="noStrike" cap="none" normalizeH="0" baseline="0" dirty="0">
                <a:ln>
                  <a:noFill/>
                </a:ln>
                <a:solidFill>
                  <a:srgbClr val="3C3D3D"/>
                </a:solidFill>
                <a:effectLst/>
                <a:latin typeface="Graphik XXCond Bold"/>
              </a:rPr>
              <a:t> </a:t>
            </a:r>
            <a:endParaRPr lang="en-US" u="none" strike="noStrike" dirty="0">
              <a:solidFill>
                <a:srgbClr val="3C3D3D"/>
              </a:solidFill>
              <a:latin typeface="Graphik Regular"/>
            </a:endParaRPr>
          </a:p>
        </p:txBody>
      </p:sp>
      <p:sp>
        <p:nvSpPr>
          <p:cNvPr id="7" name="TextBox 6">
            <a:extLst>
              <a:ext uri="{FF2B5EF4-FFF2-40B4-BE49-F238E27FC236}">
                <a16:creationId xmlns:a16="http://schemas.microsoft.com/office/drawing/2014/main" id="{55B8E552-362C-760D-6CA1-1720240D1B8A}"/>
              </a:ext>
            </a:extLst>
          </p:cNvPr>
          <p:cNvSpPr txBox="1"/>
          <p:nvPr/>
        </p:nvSpPr>
        <p:spPr>
          <a:xfrm>
            <a:off x="6511832" y="1986233"/>
            <a:ext cx="5405847" cy="3293209"/>
          </a:xfrm>
          <a:prstGeom prst="rect">
            <a:avLst/>
          </a:prstGeom>
          <a:noFill/>
        </p:spPr>
        <p:txBody>
          <a:bodyPr wrap="square">
            <a:spAutoFit/>
          </a:bodyPr>
          <a:lstStyle/>
          <a:p>
            <a:pPr marL="285750" indent="-285750" defTabSz="91440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bg2"/>
                </a:solidFill>
                <a:effectLst/>
                <a:latin typeface="Graphik Regular"/>
                <a:hlinkClick r:id="rId4">
                  <a:extLst>
                    <a:ext uri="{A12FA001-AC4F-418D-AE19-62706E023703}">
                      <ahyp:hlinkClr xmlns:ahyp="http://schemas.microsoft.com/office/drawing/2018/hyperlinkcolor" val="tx"/>
                    </a:ext>
                  </a:extLst>
                </a:hlinkClick>
              </a:rPr>
              <a:t>Bonus Points</a:t>
            </a:r>
            <a:endParaRPr kumimoji="0" lang="en-US" altLang="en-US" sz="1600" b="0" i="0" u="none" strike="noStrike" cap="none" normalizeH="0" baseline="0" dirty="0">
              <a:ln>
                <a:noFill/>
              </a:ln>
              <a:solidFill>
                <a:schemeClr val="bg2"/>
              </a:solidFill>
              <a:effectLst/>
              <a:latin typeface="Graphik Regular"/>
            </a:endParaRPr>
          </a:p>
          <a:p>
            <a:pPr marL="285750" indent="-285750">
              <a:buFont typeface="Arial" panose="020B0604020202020204" pitchFamily="34" charset="0"/>
              <a:buChar char="•"/>
            </a:pPr>
            <a:r>
              <a:rPr lang="en-US" sz="1600" b="0" i="0" u="none" strike="noStrike" dirty="0">
                <a:solidFill>
                  <a:schemeClr val="bg2"/>
                </a:solidFill>
                <a:effectLst/>
                <a:latin typeface="Graphik Regular"/>
                <a:hlinkClick r:id="rId5">
                  <a:extLst>
                    <a:ext uri="{A12FA001-AC4F-418D-AE19-62706E023703}">
                      <ahyp:hlinkClr xmlns:ahyp="http://schemas.microsoft.com/office/drawing/2018/hyperlinkcolor" val="tx"/>
                    </a:ext>
                  </a:extLst>
                </a:hlinkClick>
              </a:rPr>
              <a:t>Junior Eligibility Requirements</a:t>
            </a:r>
            <a:endParaRPr lang="en-US" sz="1600" b="0" i="0" dirty="0">
              <a:solidFill>
                <a:schemeClr val="bg2"/>
              </a:solidFill>
              <a:effectLst/>
              <a:latin typeface="Graphik Regular"/>
            </a:endParaRPr>
          </a:p>
          <a:p>
            <a:pPr marL="285750" indent="-285750">
              <a:buFont typeface="Arial" panose="020B0604020202020204" pitchFamily="34" charset="0"/>
              <a:buChar char="•"/>
            </a:pPr>
            <a:r>
              <a:rPr lang="en-US" sz="1600" b="0" i="0" u="none" strike="noStrike" dirty="0">
                <a:solidFill>
                  <a:schemeClr val="bg2"/>
                </a:solidFill>
                <a:effectLst/>
                <a:latin typeface="Graphik Regular"/>
                <a:hlinkClick r:id="rId6">
                  <a:extLst>
                    <a:ext uri="{A12FA001-AC4F-418D-AE19-62706E023703}">
                      <ahyp:hlinkClr xmlns:ahyp="http://schemas.microsoft.com/office/drawing/2018/hyperlinkcolor" val="tx"/>
                    </a:ext>
                  </a:extLst>
                </a:hlinkClick>
              </a:rPr>
              <a:t>2023 Quota Lists Explained</a:t>
            </a:r>
            <a:endParaRPr lang="en-US" sz="1600" b="0" i="0" dirty="0">
              <a:solidFill>
                <a:schemeClr val="bg2"/>
              </a:solidFill>
              <a:effectLst/>
              <a:latin typeface="Graphik Regular"/>
            </a:endParaRPr>
          </a:p>
          <a:p>
            <a:pPr marL="285750" indent="-285750">
              <a:buFont typeface="Arial" panose="020B0604020202020204" pitchFamily="34" charset="0"/>
              <a:buChar char="•"/>
            </a:pPr>
            <a:r>
              <a:rPr lang="en-US" sz="1600" b="0" i="0" u="none" strike="noStrike" dirty="0">
                <a:solidFill>
                  <a:schemeClr val="bg2"/>
                </a:solidFill>
                <a:effectLst/>
                <a:latin typeface="Graphik Regular"/>
                <a:hlinkClick r:id="rId7">
                  <a:extLst>
                    <a:ext uri="{A12FA001-AC4F-418D-AE19-62706E023703}">
                      <ahyp:hlinkClr xmlns:ahyp="http://schemas.microsoft.com/office/drawing/2018/hyperlinkcolor" val="tx"/>
                    </a:ext>
                  </a:extLst>
                </a:hlinkClick>
              </a:rPr>
              <a:t>USTA National Championships Quotas</a:t>
            </a:r>
            <a:endParaRPr lang="en-US" sz="1600" b="0" i="0" u="none" strike="noStrike" dirty="0">
              <a:solidFill>
                <a:schemeClr val="bg2"/>
              </a:solidFill>
              <a:effectLst/>
              <a:latin typeface="Graphik Regular"/>
            </a:endParaRPr>
          </a:p>
          <a:p>
            <a:pPr marL="285750" indent="-285750">
              <a:buFont typeface="Arial" panose="020B0604020202020204" pitchFamily="34" charset="0"/>
              <a:buChar char="•"/>
            </a:pPr>
            <a:r>
              <a:rPr lang="en-US" sz="1600" b="0" i="0" u="none" strike="noStrike" dirty="0">
                <a:solidFill>
                  <a:schemeClr val="bg2"/>
                </a:solidFill>
                <a:effectLst/>
                <a:latin typeface="Graphik Regular"/>
                <a:hlinkClick r:id="rId8">
                  <a:extLst>
                    <a:ext uri="{A12FA001-AC4F-418D-AE19-62706E023703}">
                      <ahyp:hlinkClr xmlns:ahyp="http://schemas.microsoft.com/office/drawing/2018/hyperlinkcolor" val="tx"/>
                    </a:ext>
                  </a:extLst>
                </a:hlinkClick>
              </a:rPr>
              <a:t>Junior Competition Wild Card information</a:t>
            </a:r>
            <a:endParaRPr lang="en-US" sz="1600" b="0" i="0" u="none" strike="noStrike" dirty="0">
              <a:solidFill>
                <a:schemeClr val="bg2"/>
              </a:solidFill>
              <a:effectLst/>
              <a:latin typeface="Graphik Regular"/>
            </a:endParaRPr>
          </a:p>
          <a:p>
            <a:pPr marL="285750" indent="-285750" algn="l">
              <a:buFont typeface="Arial" panose="020B0604020202020204" pitchFamily="34" charset="0"/>
              <a:buChar char="•"/>
            </a:pPr>
            <a:r>
              <a:rPr lang="en-US" sz="1600" b="0" i="0" u="none" strike="noStrike" dirty="0">
                <a:solidFill>
                  <a:schemeClr val="bg2"/>
                </a:solidFill>
                <a:effectLst/>
                <a:latin typeface="Graphik Regular"/>
                <a:hlinkClick r:id="rId9">
                  <a:extLst>
                    <a:ext uri="{A12FA001-AC4F-418D-AE19-62706E023703}">
                      <ahyp:hlinkClr xmlns:ahyp="http://schemas.microsoft.com/office/drawing/2018/hyperlinkcolor" val="tx"/>
                    </a:ext>
                  </a:extLst>
                </a:hlinkClick>
              </a:rPr>
              <a:t>2023 Entry and Selection Process for All Level 1 National Championships</a:t>
            </a:r>
            <a:endParaRPr lang="en-US" sz="1600" b="0" i="0" dirty="0">
              <a:solidFill>
                <a:schemeClr val="bg2"/>
              </a:solidFill>
              <a:effectLst/>
              <a:latin typeface="Graphik Regular"/>
            </a:endParaRPr>
          </a:p>
          <a:p>
            <a:pPr marL="285750" indent="-285750" algn="l">
              <a:buFont typeface="Arial" panose="020B0604020202020204" pitchFamily="34" charset="0"/>
              <a:buChar char="•"/>
            </a:pPr>
            <a:r>
              <a:rPr lang="en-US" sz="1600" b="0" i="0" u="none" strike="noStrike" dirty="0">
                <a:solidFill>
                  <a:schemeClr val="bg2"/>
                </a:solidFill>
                <a:effectLst/>
                <a:latin typeface="Graphik Regular"/>
                <a:hlinkClick r:id="rId10">
                  <a:extLst>
                    <a:ext uri="{A12FA001-AC4F-418D-AE19-62706E023703}">
                      <ahyp:hlinkClr xmlns:ahyp="http://schemas.microsoft.com/office/drawing/2018/hyperlinkcolor" val="tx"/>
                    </a:ext>
                  </a:extLst>
                </a:hlinkClick>
              </a:rPr>
              <a:t>2023 Entry and Selection Process for National Level 2 Tournaments</a:t>
            </a:r>
            <a:endParaRPr lang="en-US" sz="1600" b="0" i="0" dirty="0">
              <a:solidFill>
                <a:schemeClr val="bg2"/>
              </a:solidFill>
              <a:effectLst/>
              <a:latin typeface="Graphik Regular"/>
            </a:endParaRPr>
          </a:p>
          <a:p>
            <a:pPr marL="285750" indent="-285750" algn="l">
              <a:buFont typeface="Arial" panose="020B0604020202020204" pitchFamily="34" charset="0"/>
              <a:buChar char="•"/>
            </a:pPr>
            <a:r>
              <a:rPr lang="en-US" sz="1600" b="0" i="0" u="none" strike="noStrike" dirty="0">
                <a:solidFill>
                  <a:schemeClr val="bg2"/>
                </a:solidFill>
                <a:effectLst/>
                <a:latin typeface="Graphik Regular"/>
                <a:hlinkClick r:id="rId11">
                  <a:extLst>
                    <a:ext uri="{A12FA001-AC4F-418D-AE19-62706E023703}">
                      <ahyp:hlinkClr xmlns:ahyp="http://schemas.microsoft.com/office/drawing/2018/hyperlinkcolor" val="tx"/>
                    </a:ext>
                  </a:extLst>
                </a:hlinkClick>
              </a:rPr>
              <a:t>2022 Entry and Selection Process for National Level 3 Tournaments</a:t>
            </a:r>
            <a:endParaRPr lang="en-US" sz="1600" b="0" i="0" dirty="0">
              <a:solidFill>
                <a:schemeClr val="bg2"/>
              </a:solidFill>
              <a:effectLst/>
              <a:latin typeface="Graphik Regular"/>
            </a:endParaRPr>
          </a:p>
          <a:p>
            <a:pPr marL="285750" indent="-285750">
              <a:buFont typeface="Arial" panose="020B0604020202020204" pitchFamily="34" charset="0"/>
              <a:buChar char="•"/>
            </a:pPr>
            <a:r>
              <a:rPr lang="en-US" sz="1600" b="0" i="0" u="none" strike="noStrike" dirty="0">
                <a:solidFill>
                  <a:schemeClr val="bg2"/>
                </a:solidFill>
                <a:effectLst/>
                <a:latin typeface="Graphik Regular"/>
                <a:hlinkClick r:id="rId12">
                  <a:extLst>
                    <a:ext uri="{A12FA001-AC4F-418D-AE19-62706E023703}">
                      <ahyp:hlinkClr xmlns:ahyp="http://schemas.microsoft.com/office/drawing/2018/hyperlinkcolor" val="tx"/>
                    </a:ext>
                  </a:extLst>
                </a:hlinkClick>
              </a:rPr>
              <a:t>Seeding Criteria</a:t>
            </a:r>
            <a:endParaRPr lang="en-US" sz="1600" b="0" i="0" u="none" strike="noStrike" dirty="0">
              <a:solidFill>
                <a:schemeClr val="bg2"/>
              </a:solidFill>
              <a:effectLst/>
              <a:latin typeface="Graphik Regular"/>
            </a:endParaRPr>
          </a:p>
          <a:p>
            <a:pPr marL="285750" indent="-285750">
              <a:buFont typeface="Arial" panose="020B0604020202020204" pitchFamily="34" charset="0"/>
              <a:buChar char="•"/>
            </a:pPr>
            <a:r>
              <a:rPr lang="en-US" sz="1600" b="0" i="0" u="none" strike="noStrike" dirty="0">
                <a:solidFill>
                  <a:schemeClr val="bg2"/>
                </a:solidFill>
                <a:effectLst/>
                <a:latin typeface="Graphik Regular"/>
                <a:hlinkClick r:id="rId13">
                  <a:extLst>
                    <a:ext uri="{A12FA001-AC4F-418D-AE19-62706E023703}">
                      <ahyp:hlinkClr xmlns:ahyp="http://schemas.microsoft.com/office/drawing/2018/hyperlinkcolor" val="tx"/>
                    </a:ext>
                  </a:extLst>
                </a:hlinkClick>
              </a:rPr>
              <a:t>Withdrawal/Entry Fee Refund Policy</a:t>
            </a:r>
            <a:endParaRPr lang="en-US" sz="1600" dirty="0">
              <a:solidFill>
                <a:schemeClr val="bg2"/>
              </a:solidFill>
            </a:endParaRPr>
          </a:p>
        </p:txBody>
      </p:sp>
      <p:sp>
        <p:nvSpPr>
          <p:cNvPr id="9" name="TextBox 8">
            <a:extLst>
              <a:ext uri="{FF2B5EF4-FFF2-40B4-BE49-F238E27FC236}">
                <a16:creationId xmlns:a16="http://schemas.microsoft.com/office/drawing/2014/main" id="{05169ACE-EBB0-D2AA-873B-A8F234F9BA9B}"/>
              </a:ext>
            </a:extLst>
          </p:cNvPr>
          <p:cNvSpPr txBox="1"/>
          <p:nvPr/>
        </p:nvSpPr>
        <p:spPr>
          <a:xfrm>
            <a:off x="1082407" y="889477"/>
            <a:ext cx="9262432" cy="584775"/>
          </a:xfrm>
          <a:prstGeom prst="rect">
            <a:avLst/>
          </a:prstGeom>
          <a:noFill/>
        </p:spPr>
        <p:txBody>
          <a:bodyPr wrap="square">
            <a:spAutoFit/>
          </a:bodyPr>
          <a:lstStyle/>
          <a:p>
            <a:r>
              <a:rPr kumimoji="0" lang="en-US" altLang="en-US" sz="3200" b="1" i="0" u="none" strike="noStrike" cap="none" normalizeH="0" baseline="0" dirty="0">
                <a:ln>
                  <a:noFill/>
                </a:ln>
                <a:effectLst/>
                <a:latin typeface="Inter" panose="020B0604020202020204"/>
              </a:rPr>
              <a:t>RESOURCES FOR USTA JUNIOR TOURNAMENTS</a:t>
            </a:r>
          </a:p>
        </p:txBody>
      </p:sp>
      <p:sp>
        <p:nvSpPr>
          <p:cNvPr id="11" name="TextBox 10">
            <a:extLst>
              <a:ext uri="{FF2B5EF4-FFF2-40B4-BE49-F238E27FC236}">
                <a16:creationId xmlns:a16="http://schemas.microsoft.com/office/drawing/2014/main" id="{B9DA0EC7-B9B2-7DD1-B12B-F3F483E22A30}"/>
              </a:ext>
            </a:extLst>
          </p:cNvPr>
          <p:cNvSpPr txBox="1"/>
          <p:nvPr/>
        </p:nvSpPr>
        <p:spPr>
          <a:xfrm>
            <a:off x="1049353" y="2343689"/>
            <a:ext cx="5428560" cy="2062103"/>
          </a:xfrm>
          <a:prstGeom prst="rect">
            <a:avLst/>
          </a:prstGeom>
          <a:noFill/>
        </p:spPr>
        <p:txBody>
          <a:bodyPr wrap="square">
            <a:spAutoFit/>
          </a:bodyPr>
          <a:lstStyle/>
          <a:p>
            <a:pPr marL="285750" indent="-285750">
              <a:buFont typeface="Arial" panose="020B0604020202020204" pitchFamily="34" charset="0"/>
              <a:buChar char="•"/>
            </a:pPr>
            <a:r>
              <a:rPr lang="en-US" sz="1600" b="0" i="0" u="none" strike="noStrike" dirty="0">
                <a:solidFill>
                  <a:schemeClr val="bg2"/>
                </a:solidFill>
                <a:effectLst/>
                <a:latin typeface="Graphik Regular"/>
                <a:hlinkClick r:id="rId14">
                  <a:extLst>
                    <a:ext uri="{A12FA001-AC4F-418D-AE19-62706E023703}">
                      <ahyp:hlinkClr xmlns:ahyp="http://schemas.microsoft.com/office/drawing/2018/hyperlinkcolor" val="tx"/>
                    </a:ext>
                  </a:extLst>
                </a:hlinkClick>
              </a:rPr>
              <a:t>2023 USTA Junior Tournament Regulations</a:t>
            </a:r>
            <a:r>
              <a:rPr lang="en-US" sz="1600" b="0" i="0" dirty="0">
                <a:solidFill>
                  <a:schemeClr val="bg2"/>
                </a:solidFill>
                <a:effectLst/>
                <a:latin typeface="Graphik Regular"/>
              </a:rPr>
              <a:t> (as of Jan. 2023)</a:t>
            </a:r>
          </a:p>
          <a:p>
            <a:pPr marL="285750" indent="-285750">
              <a:buFont typeface="Arial" panose="020B0604020202020204" pitchFamily="34" charset="0"/>
              <a:buChar char="•"/>
            </a:pPr>
            <a:r>
              <a:rPr lang="en-US" sz="1600" b="0" i="0" u="none" strike="noStrike" dirty="0">
                <a:solidFill>
                  <a:schemeClr val="bg2"/>
                </a:solidFill>
                <a:effectLst/>
                <a:latin typeface="Graphik Regular"/>
                <a:hlinkClick r:id="rId15">
                  <a:extLst>
                    <a:ext uri="{A12FA001-AC4F-418D-AE19-62706E023703}">
                      <ahyp:hlinkClr xmlns:ahyp="http://schemas.microsoft.com/office/drawing/2018/hyperlinkcolor" val="tx"/>
                    </a:ext>
                  </a:extLst>
                </a:hlinkClick>
              </a:rPr>
              <a:t>2023 USTA National Junior Ranking System</a:t>
            </a:r>
            <a:endParaRPr lang="en-US" sz="1600" b="0" i="0" u="none" strike="noStrike" dirty="0">
              <a:solidFill>
                <a:schemeClr val="bg2"/>
              </a:solidFill>
              <a:effectLst/>
              <a:latin typeface="Graphik Regular"/>
            </a:endParaRPr>
          </a:p>
          <a:p>
            <a:pPr marL="285750" indent="-285750">
              <a:buFont typeface="Arial" panose="020B0604020202020204" pitchFamily="34" charset="0"/>
              <a:buChar char="•"/>
            </a:pPr>
            <a:r>
              <a:rPr kumimoji="0" lang="en-US" altLang="en-US" sz="1600" b="0" i="0" u="none" strike="noStrike" cap="none" normalizeH="0" baseline="0" dirty="0">
                <a:ln>
                  <a:noFill/>
                </a:ln>
                <a:solidFill>
                  <a:schemeClr val="bg2"/>
                </a:solidFill>
                <a:effectLst/>
                <a:latin typeface="Graphik Regular"/>
                <a:hlinkClick r:id="rId16">
                  <a:extLst>
                    <a:ext uri="{A12FA001-AC4F-418D-AE19-62706E023703}">
                      <ahyp:hlinkClr xmlns:ahyp="http://schemas.microsoft.com/office/drawing/2018/hyperlinkcolor" val="tx"/>
                    </a:ext>
                  </a:extLst>
                </a:hlinkClick>
              </a:rPr>
              <a:t>Comparing the Ranked Event Levels (PDF)</a:t>
            </a:r>
            <a:endParaRPr kumimoji="0" lang="en-US" altLang="en-US" sz="1600" b="0" i="0" u="none" strike="noStrike" cap="none" normalizeH="0" baseline="0" dirty="0">
              <a:ln>
                <a:noFill/>
              </a:ln>
              <a:solidFill>
                <a:schemeClr val="bg2"/>
              </a:solidFill>
              <a:effectLst/>
              <a:latin typeface="Graphik Regular"/>
            </a:endParaRPr>
          </a:p>
          <a:p>
            <a:pPr marL="285750" indent="-285750">
              <a:buFont typeface="Arial" panose="020B0604020202020204" pitchFamily="34" charset="0"/>
              <a:buChar char="•"/>
            </a:pPr>
            <a:r>
              <a:rPr lang="en-US" sz="1600" b="0" i="0" u="none" strike="noStrike" dirty="0">
                <a:solidFill>
                  <a:schemeClr val="bg2"/>
                </a:solidFill>
                <a:effectLst/>
                <a:latin typeface="Graphik Regular"/>
                <a:hlinkClick r:id="rId17">
                  <a:extLst>
                    <a:ext uri="{A12FA001-AC4F-418D-AE19-62706E023703}">
                      <ahyp:hlinkClr xmlns:ahyp="http://schemas.microsoft.com/office/drawing/2018/hyperlinkcolor" val="tx"/>
                    </a:ext>
                  </a:extLst>
                </a:hlinkClick>
              </a:rPr>
              <a:t>2023 USTA Junior Tournaments Point Tables</a:t>
            </a:r>
            <a:endParaRPr lang="en-US" sz="1600" b="0" i="0" dirty="0">
              <a:solidFill>
                <a:schemeClr val="bg2"/>
              </a:solidFill>
              <a:effectLst/>
              <a:latin typeface="Graphik Regular"/>
            </a:endParaRPr>
          </a:p>
          <a:p>
            <a:pPr marL="285750" indent="-285750">
              <a:buFont typeface="Arial" panose="020B0604020202020204" pitchFamily="34" charset="0"/>
              <a:buChar char="•"/>
            </a:pPr>
            <a:r>
              <a:rPr lang="en-US" sz="1600" b="0" i="0" u="none" strike="noStrike" dirty="0">
                <a:solidFill>
                  <a:schemeClr val="bg2"/>
                </a:solidFill>
                <a:effectLst/>
                <a:latin typeface="Graphik Regular"/>
                <a:hlinkClick r:id="rId18">
                  <a:extLst>
                    <a:ext uri="{A12FA001-AC4F-418D-AE19-62706E023703}">
                      <ahyp:hlinkClr xmlns:ahyp="http://schemas.microsoft.com/office/drawing/2018/hyperlinkcolor" val="tx"/>
                    </a:ext>
                  </a:extLst>
                </a:hlinkClick>
              </a:rPr>
              <a:t>Junior Competitive Structure</a:t>
            </a:r>
            <a:endParaRPr lang="en-US" sz="1600" b="0" i="0" u="none" strike="noStrike" dirty="0">
              <a:solidFill>
                <a:schemeClr val="bg2"/>
              </a:solidFill>
              <a:effectLst/>
              <a:latin typeface="Graphik Regular"/>
            </a:endParaRPr>
          </a:p>
          <a:p>
            <a:pPr marL="285750" indent="-285750" defTabSz="91440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bg2"/>
                </a:solidFill>
                <a:effectLst/>
                <a:latin typeface="Graphik Regular"/>
                <a:hlinkClick r:id="rId19">
                  <a:extLst>
                    <a:ext uri="{A12FA001-AC4F-418D-AE19-62706E023703}">
                      <ahyp:hlinkClr xmlns:ahyp="http://schemas.microsoft.com/office/drawing/2018/hyperlinkcolor" val="tx"/>
                    </a:ext>
                  </a:extLst>
                </a:hlinkClick>
              </a:rPr>
              <a:t>Top 10 Things to Know</a:t>
            </a:r>
            <a:endParaRPr lang="en-US" altLang="en-US" sz="1600" dirty="0">
              <a:solidFill>
                <a:schemeClr val="bg2"/>
              </a:solidFill>
              <a:latin typeface="Graphik Regular"/>
            </a:endParaRPr>
          </a:p>
          <a:p>
            <a:pPr marL="285750" indent="-285750" defTabSz="91440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bg2"/>
                </a:solidFill>
                <a:effectLst/>
                <a:latin typeface="Graphik Regular"/>
                <a:hlinkClick r:id="rId20" tooltip="Adjustments and Focus Areas for 2022">
                  <a:extLst>
                    <a:ext uri="{A12FA001-AC4F-418D-AE19-62706E023703}">
                      <ahyp:hlinkClr xmlns:ahyp="http://schemas.microsoft.com/office/drawing/2018/hyperlinkcolor" val="tx"/>
                    </a:ext>
                  </a:extLst>
                </a:hlinkClick>
              </a:rPr>
              <a:t>Adjustments and Focus Areas for 2023</a:t>
            </a:r>
            <a:endParaRPr kumimoji="0" lang="en-US" altLang="en-US" sz="1600" b="0" i="0" u="none" strike="noStrike" cap="none" normalizeH="0" baseline="0" dirty="0">
              <a:ln>
                <a:noFill/>
              </a:ln>
              <a:solidFill>
                <a:schemeClr val="bg2"/>
              </a:solidFill>
              <a:effectLst/>
              <a:latin typeface="Graphik Regular"/>
            </a:endParaRPr>
          </a:p>
          <a:p>
            <a:pPr marL="285750" indent="-285750" defTabSz="91440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bg2"/>
                </a:solidFill>
                <a:effectLst/>
                <a:latin typeface="Graphik Regular"/>
                <a:hlinkClick r:id="rId21">
                  <a:extLst>
                    <a:ext uri="{A12FA001-AC4F-418D-AE19-62706E023703}">
                      <ahyp:hlinkClr xmlns:ahyp="http://schemas.microsoft.com/office/drawing/2018/hyperlinkcolor" val="tx"/>
                    </a:ext>
                  </a:extLst>
                </a:hlinkClick>
              </a:rPr>
              <a:t>A Research-Backed Tournament Pathway (PDF)</a:t>
            </a:r>
            <a:endParaRPr kumimoji="0" lang="en-US" altLang="en-US" sz="1600" b="0" i="0" u="none" strike="noStrike" cap="none" normalizeH="0" baseline="0" dirty="0">
              <a:ln>
                <a:noFill/>
              </a:ln>
              <a:solidFill>
                <a:schemeClr val="bg2"/>
              </a:solidFill>
              <a:effectLst/>
              <a:latin typeface="Graphik Regular"/>
            </a:endParaRPr>
          </a:p>
        </p:txBody>
      </p:sp>
    </p:spTree>
    <p:extLst>
      <p:ext uri="{BB962C8B-B14F-4D97-AF65-F5344CB8AC3E}">
        <p14:creationId xmlns:p14="http://schemas.microsoft.com/office/powerpoint/2010/main" val="2262528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USTA-Let's Tennis">
  <a:themeElements>
    <a:clrScheme name="Simple Light">
      <a:dk1>
        <a:srgbClr val="000000"/>
      </a:dk1>
      <a:lt1>
        <a:srgbClr val="FFFFFF"/>
      </a:lt1>
      <a:dk2>
        <a:srgbClr val="0373F3"/>
      </a:dk2>
      <a:lt2>
        <a:srgbClr val="19462E"/>
      </a:lt2>
      <a:accent1>
        <a:srgbClr val="CFFF05"/>
      </a:accent1>
      <a:accent2>
        <a:srgbClr val="F0AA54"/>
      </a:accent2>
      <a:accent3>
        <a:srgbClr val="FFEFBE"/>
      </a:accent3>
      <a:accent4>
        <a:srgbClr val="DCDFCF"/>
      </a:accent4>
      <a:accent5>
        <a:srgbClr val="A4EE90"/>
      </a:accent5>
      <a:accent6>
        <a:srgbClr val="C1564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3176BF12C07844BD74230545A12FD8" ma:contentTypeVersion="15" ma:contentTypeDescription="Create a new document." ma:contentTypeScope="" ma:versionID="2338095b0c3508b8b2bf3e5441480617">
  <xsd:schema xmlns:xsd="http://www.w3.org/2001/XMLSchema" xmlns:xs="http://www.w3.org/2001/XMLSchema" xmlns:p="http://schemas.microsoft.com/office/2006/metadata/properties" xmlns:ns3="295622b2-86f2-469e-987a-793adf522942" xmlns:ns4="2d1d2489-4d8f-4d0f-b4ec-99f56151b421" targetNamespace="http://schemas.microsoft.com/office/2006/metadata/properties" ma:root="true" ma:fieldsID="c60901d0cb9c130d8e82b53b915f500d" ns3:_="" ns4:_="">
    <xsd:import namespace="295622b2-86f2-469e-987a-793adf522942"/>
    <xsd:import namespace="2d1d2489-4d8f-4d0f-b4ec-99f56151b42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622b2-86f2-469e-987a-793adf5229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1d2489-4d8f-4d0f-b4ec-99f56151b4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95622b2-86f2-469e-987a-793adf52294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7D4616-E443-48E4-A542-CD0EC3A0C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622b2-86f2-469e-987a-793adf522942"/>
    <ds:schemaRef ds:uri="2d1d2489-4d8f-4d0f-b4ec-99f56151b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CB6A52-01E9-423B-B26A-A8610FB58680}">
  <ds:schemaRefs>
    <ds:schemaRef ds:uri="http://purl.org/dc/terms/"/>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www.w3.org/XML/1998/namespace"/>
    <ds:schemaRef ds:uri="http://schemas.openxmlformats.org/package/2006/metadata/core-properties"/>
    <ds:schemaRef ds:uri="2d1d2489-4d8f-4d0f-b4ec-99f56151b421"/>
    <ds:schemaRef ds:uri="295622b2-86f2-469e-987a-793adf522942"/>
  </ds:schemaRefs>
</ds:datastoreItem>
</file>

<file path=customXml/itemProps3.xml><?xml version="1.0" encoding="utf-8"?>
<ds:datastoreItem xmlns:ds="http://schemas.openxmlformats.org/officeDocument/2006/customXml" ds:itemID="{D3EC1F59-F189-4457-A50E-DD37925246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1572</TotalTime>
  <Words>2795</Words>
  <Application>Microsoft Office PowerPoint</Application>
  <PresentationFormat>Widescreen</PresentationFormat>
  <Paragraphs>233</Paragraphs>
  <Slides>35</Slides>
  <Notes>28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7" baseType="lpstr">
      <vt:lpstr>Anton</vt:lpstr>
      <vt:lpstr>Arial</vt:lpstr>
      <vt:lpstr>Calibri</vt:lpstr>
      <vt:lpstr>Calibri Light</vt:lpstr>
      <vt:lpstr>Courier New</vt:lpstr>
      <vt:lpstr>Graphik Regular</vt:lpstr>
      <vt:lpstr>Graphik Semibold</vt:lpstr>
      <vt:lpstr>Graphik XXCond Bold</vt:lpstr>
      <vt:lpstr>Inter</vt:lpstr>
      <vt:lpstr>Office Theme</vt:lpstr>
      <vt:lpstr>USTA-Let's Tennis</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SPORTSMANSHIP</vt:lpstr>
      <vt:lpstr>WTN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Scott</dc:creator>
  <cp:lastModifiedBy>Joanna Scott</cp:lastModifiedBy>
  <cp:revision>2</cp:revision>
  <cp:lastPrinted>2023-04-06T22:29:51Z</cp:lastPrinted>
  <dcterms:created xsi:type="dcterms:W3CDTF">2023-04-03T18:24:16Z</dcterms:created>
  <dcterms:modified xsi:type="dcterms:W3CDTF">2023-08-27T22:07:06Z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0x010100493176BF12C07844BD74230545A12FD8</vt:lpwstr>
  </property>
</Properties>
</file>